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35.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36.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9.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notesSlides/notesSlide7.xml" ContentType="application/vnd.openxmlformats-officedocument.presentationml.notesSlide+xml"/>
  <Override PartName="/ppt/slideMasters/slideMaster3.xml" ContentType="application/vnd.openxmlformats-officedocument.presentationml.slideMaster+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Slides/notesSlide15.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1.xml" ContentType="application/vnd.openxmlformats-officedocument.presentationml.notesSlide+xml"/>
  <Override PartName="/ppt/notesSlides/notesSlide3.xml" ContentType="application/vnd.openxmlformats-officedocument.presentationml.notesSlide+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notesSlides/notesSlide2.xml" ContentType="application/vnd.openxmlformats-officedocument.presentationml.notesSlide+xml"/>
  <Override PartName="/ppt/notesSlides/notesSlide4.xml" ContentType="application/vnd.openxmlformats-officedocument.presentationml.notesSlide+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commentAuthors.xml" ContentType="application/vnd.openxmlformats-officedocument.presentationml.commentAuthors+xml"/>
  <Override PartName="/ppt/comments/comment1.xml" ContentType="application/vnd.openxmlformats-officedocument.presentationml.comments+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 id="2147483816" r:id="rId2"/>
    <p:sldMasterId id="2147483864" r:id="rId3"/>
  </p:sldMasterIdLst>
  <p:notesMasterIdLst>
    <p:notesMasterId r:id="rId40"/>
  </p:notesMasterIdLst>
  <p:sldIdLst>
    <p:sldId id="256" r:id="rId4"/>
    <p:sldId id="339" r:id="rId5"/>
    <p:sldId id="297" r:id="rId6"/>
    <p:sldId id="298" r:id="rId7"/>
    <p:sldId id="299" r:id="rId8"/>
    <p:sldId id="304" r:id="rId9"/>
    <p:sldId id="305" r:id="rId10"/>
    <p:sldId id="331" r:id="rId11"/>
    <p:sldId id="340" r:id="rId12"/>
    <p:sldId id="307" r:id="rId13"/>
    <p:sldId id="342" r:id="rId14"/>
    <p:sldId id="311" r:id="rId15"/>
    <p:sldId id="313" r:id="rId16"/>
    <p:sldId id="369" r:id="rId17"/>
    <p:sldId id="322" r:id="rId18"/>
    <p:sldId id="319" r:id="rId19"/>
    <p:sldId id="379" r:id="rId20"/>
    <p:sldId id="376" r:id="rId21"/>
    <p:sldId id="378" r:id="rId22"/>
    <p:sldId id="377" r:id="rId23"/>
    <p:sldId id="347" r:id="rId24"/>
    <p:sldId id="348" r:id="rId25"/>
    <p:sldId id="361" r:id="rId26"/>
    <p:sldId id="362" r:id="rId27"/>
    <p:sldId id="370" r:id="rId28"/>
    <p:sldId id="363" r:id="rId29"/>
    <p:sldId id="374" r:id="rId30"/>
    <p:sldId id="364" r:id="rId31"/>
    <p:sldId id="365" r:id="rId32"/>
    <p:sldId id="371" r:id="rId33"/>
    <p:sldId id="373" r:id="rId34"/>
    <p:sldId id="372" r:id="rId35"/>
    <p:sldId id="351" r:id="rId36"/>
    <p:sldId id="353" r:id="rId37"/>
    <p:sldId id="349" r:id="rId38"/>
    <p:sldId id="35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witch" initials="s" lastIdx="2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670" autoAdjust="0"/>
    <p:restoredTop sz="87885" autoAdjust="0"/>
  </p:normalViewPr>
  <p:slideViewPr>
    <p:cSldViewPr snapToGrid="0">
      <p:cViewPr>
        <p:scale>
          <a:sx n="54" d="100"/>
          <a:sy n="54" d="100"/>
        </p:scale>
        <p:origin x="184" y="5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47" Type="http://schemas.openxmlformats.org/officeDocument/2006/relationships/customXml" Target="../customXml/item2.xml"/><Relationship Id="rId7" Type="http://schemas.openxmlformats.org/officeDocument/2006/relationships/slide" Target="slides/slide4.xml"/><Relationship Id="rId29" Type="http://schemas.openxmlformats.org/officeDocument/2006/relationships/slide" Target="slides/slide26.xml"/><Relationship Id="rId2" Type="http://schemas.openxmlformats.org/officeDocument/2006/relationships/slideMaster" Target="slideMasters/slideMaster2.xml"/><Relationship Id="rId16" Type="http://schemas.openxmlformats.org/officeDocument/2006/relationships/slide" Target="slides/slide13.xml"/><Relationship Id="rId24" Type="http://schemas.openxmlformats.org/officeDocument/2006/relationships/slide" Target="slides/slide21.xml"/><Relationship Id="rId1" Type="http://schemas.openxmlformats.org/officeDocument/2006/relationships/slideMaster" Target="slideMasters/slideMaster1.xml"/><Relationship Id="rId32" Type="http://schemas.openxmlformats.org/officeDocument/2006/relationships/slide" Target="slides/slide29.xml"/><Relationship Id="rId6" Type="http://schemas.openxmlformats.org/officeDocument/2006/relationships/slide" Target="slides/slide3.xml"/><Relationship Id="rId11" Type="http://schemas.openxmlformats.org/officeDocument/2006/relationships/slide" Target="slides/slide8.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tableStyles" Target="tableStyles.xml"/><Relationship Id="rId23" Type="http://schemas.openxmlformats.org/officeDocument/2006/relationships/slide" Target="slides/slide20.xml"/><Relationship Id="rId28" Type="http://schemas.openxmlformats.org/officeDocument/2006/relationships/slide" Target="slides/slide25.xml"/><Relationship Id="rId5" Type="http://schemas.openxmlformats.org/officeDocument/2006/relationships/slide" Target="slides/slide2.xml"/><Relationship Id="rId36" Type="http://schemas.openxmlformats.org/officeDocument/2006/relationships/slide" Target="slides/slide33.xml"/><Relationship Id="rId15" Type="http://schemas.openxmlformats.org/officeDocument/2006/relationships/slide" Target="slides/slide12.xml"/><Relationship Id="rId31" Type="http://schemas.openxmlformats.org/officeDocument/2006/relationships/slide" Target="slides/slide28.xml"/><Relationship Id="rId10" Type="http://schemas.openxmlformats.org/officeDocument/2006/relationships/slide" Target="slides/slide7.xml"/><Relationship Id="rId19" Type="http://schemas.openxmlformats.org/officeDocument/2006/relationships/slide" Target="slides/slide16.xml"/><Relationship Id="rId44" Type="http://schemas.openxmlformats.org/officeDocument/2006/relationships/theme" Target="theme/theme1.xml"/><Relationship Id="rId22" Type="http://schemas.openxmlformats.org/officeDocument/2006/relationships/slide" Target="slides/slide19.xml"/><Relationship Id="rId27" Type="http://schemas.openxmlformats.org/officeDocument/2006/relationships/slide" Target="slides/slide24.xml"/><Relationship Id="rId4" Type="http://schemas.openxmlformats.org/officeDocument/2006/relationships/slide" Target="slides/slide1.xml"/><Relationship Id="rId30" Type="http://schemas.openxmlformats.org/officeDocument/2006/relationships/slide" Target="slides/slide27.xml"/><Relationship Id="rId9" Type="http://schemas.openxmlformats.org/officeDocument/2006/relationships/slide" Target="slides/slide6.xml"/><Relationship Id="rId35" Type="http://schemas.openxmlformats.org/officeDocument/2006/relationships/slide" Target="slides/slide32.xml"/><Relationship Id="rId14" Type="http://schemas.openxmlformats.org/officeDocument/2006/relationships/slide" Target="slides/slide11.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25" Type="http://schemas.openxmlformats.org/officeDocument/2006/relationships/slide" Target="slides/slide22.xml"/><Relationship Id="rId33" Type="http://schemas.openxmlformats.org/officeDocument/2006/relationships/slide" Target="slides/slide30.xml"/><Relationship Id="rId12" Type="http://schemas.openxmlformats.org/officeDocument/2006/relationships/slide" Target="slides/slide9.xml"/><Relationship Id="rId17" Type="http://schemas.openxmlformats.org/officeDocument/2006/relationships/slide" Target="slides/slide14.xml"/><Relationship Id="rId38" Type="http://schemas.openxmlformats.org/officeDocument/2006/relationships/slide" Target="slides/slide35.xml"/><Relationship Id="rId46" Type="http://schemas.openxmlformats.org/officeDocument/2006/relationships/customXml" Target="../customXml/item1.xml"/><Relationship Id="rId20" Type="http://schemas.openxmlformats.org/officeDocument/2006/relationships/slide" Target="slides/slide17.xml"/><Relationship Id="rId4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03-08T09:30:40.870" idx="5">
    <p:pos x="7505" y="1987"/>
    <p:text>Who are these detectives with?</p:text>
  </p:cm>
  <p:cm authorId="0" dt="2018-03-08T09:31:02.274" idx="6">
    <p:pos x="6720" y="1170"/>
    <p:text>First time this has been raised - may be worthwhile explaining at the outset what this scam is.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E7D5A7-26B4-8C40-82EC-64D9E2AE017F}" type="datetimeFigureOut">
              <a:rPr lang="en-US" smtClean="0"/>
              <a:t>3/19/18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330390-B04C-0041-9942-46047749F381}" type="slidenum">
              <a:rPr lang="en-US" smtClean="0"/>
              <a:t>‹#›</a:t>
            </a:fld>
            <a:endParaRPr lang="en-US"/>
          </a:p>
        </p:txBody>
      </p:sp>
    </p:spTree>
    <p:extLst>
      <p:ext uri="{BB962C8B-B14F-4D97-AF65-F5344CB8AC3E}">
        <p14:creationId xmlns:p14="http://schemas.microsoft.com/office/powerpoint/2010/main" val="1734152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330390-B04C-0041-9942-46047749F381}" type="slidenum">
              <a:rPr lang="en-US" smtClean="0"/>
              <a:t>2</a:t>
            </a:fld>
            <a:endParaRPr lang="en-US"/>
          </a:p>
        </p:txBody>
      </p:sp>
    </p:spTree>
    <p:extLst>
      <p:ext uri="{BB962C8B-B14F-4D97-AF65-F5344CB8AC3E}">
        <p14:creationId xmlns:p14="http://schemas.microsoft.com/office/powerpoint/2010/main" val="1350424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Jointly responsible for all conditions of the tenancy</a:t>
            </a:r>
          </a:p>
          <a:p>
            <a:pPr lvl="1"/>
            <a:r>
              <a:rPr lang="en-US" dirty="0" smtClean="0"/>
              <a:t>Together responsible for the full rent, as well as any damage that they cause</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If the full rent isn't paid on time, the landlord could make everyone move out, and could also take legal action against any or all of the roommates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This means</a:t>
            </a:r>
            <a:r>
              <a:rPr lang="en-US" baseline="0" dirty="0" smtClean="0"/>
              <a:t> that, if your roommate refuses to pay his/her share of rent the landlord is legally able to make you pay for his/her share</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Everyone is responsible for any undue damages to the property.</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87330390-B04C-0041-9942-46047749F381}" type="slidenum">
              <a:rPr lang="en-US" smtClean="0"/>
              <a:t>26</a:t>
            </a:fld>
            <a:endParaRPr lang="en-US"/>
          </a:p>
        </p:txBody>
      </p:sp>
    </p:spTree>
    <p:extLst>
      <p:ext uri="{BB962C8B-B14F-4D97-AF65-F5344CB8AC3E}">
        <p14:creationId xmlns:p14="http://schemas.microsoft.com/office/powerpoint/2010/main" val="100679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example- if your roommate damages the property both you and your roommate are responsible for any damages and if your roommate refuses to pay or fix the damages, you are responsible for paying for or fixing the damages.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7330390-B04C-0041-9942-46047749F381}" type="slidenum">
              <a:rPr lang="en-US" smtClean="0"/>
              <a:t>28</a:t>
            </a:fld>
            <a:endParaRPr lang="en-US"/>
          </a:p>
        </p:txBody>
      </p:sp>
    </p:spTree>
    <p:extLst>
      <p:ext uri="{BB962C8B-B14F-4D97-AF65-F5344CB8AC3E}">
        <p14:creationId xmlns:p14="http://schemas.microsoft.com/office/powerpoint/2010/main" val="877103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7330390-B04C-0041-9942-46047749F381}" type="slidenum">
              <a:rPr lang="en-US" smtClean="0"/>
              <a:t>29</a:t>
            </a:fld>
            <a:endParaRPr lang="en-US"/>
          </a:p>
        </p:txBody>
      </p:sp>
    </p:spTree>
    <p:extLst>
      <p:ext uri="{BB962C8B-B14F-4D97-AF65-F5344CB8AC3E}">
        <p14:creationId xmlns:p14="http://schemas.microsoft.com/office/powerpoint/2010/main" val="1456010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example, a landlord may rent out individual rooms in a large house to multiple people</a:t>
            </a:r>
            <a:endParaRPr lang="en-US" dirty="0"/>
          </a:p>
        </p:txBody>
      </p:sp>
      <p:sp>
        <p:nvSpPr>
          <p:cNvPr id="4" name="Slide Number Placeholder 3"/>
          <p:cNvSpPr>
            <a:spLocks noGrp="1"/>
          </p:cNvSpPr>
          <p:nvPr>
            <p:ph type="sldNum" sz="quarter" idx="10"/>
          </p:nvPr>
        </p:nvSpPr>
        <p:spPr/>
        <p:txBody>
          <a:bodyPr/>
          <a:lstStyle/>
          <a:p>
            <a:fld id="{87330390-B04C-0041-9942-46047749F381}" type="slidenum">
              <a:rPr lang="en-US" smtClean="0"/>
              <a:t>30</a:t>
            </a:fld>
            <a:endParaRPr lang="en-US"/>
          </a:p>
        </p:txBody>
      </p:sp>
    </p:spTree>
    <p:extLst>
      <p:ext uri="{BB962C8B-B14F-4D97-AF65-F5344CB8AC3E}">
        <p14:creationId xmlns:p14="http://schemas.microsoft.com/office/powerpoint/2010/main" val="1908693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330390-B04C-0041-9942-46047749F381}" type="slidenum">
              <a:rPr lang="en-US" smtClean="0"/>
              <a:t>31</a:t>
            </a:fld>
            <a:endParaRPr lang="en-US"/>
          </a:p>
        </p:txBody>
      </p:sp>
    </p:spTree>
    <p:extLst>
      <p:ext uri="{BB962C8B-B14F-4D97-AF65-F5344CB8AC3E}">
        <p14:creationId xmlns:p14="http://schemas.microsoft.com/office/powerpoint/2010/main" val="1657897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330390-B04C-0041-9942-46047749F381}" type="slidenum">
              <a:rPr lang="en-US" smtClean="0"/>
              <a:t>32</a:t>
            </a:fld>
            <a:endParaRPr lang="en-US"/>
          </a:p>
        </p:txBody>
      </p:sp>
    </p:spTree>
    <p:extLst>
      <p:ext uri="{BB962C8B-B14F-4D97-AF65-F5344CB8AC3E}">
        <p14:creationId xmlns:p14="http://schemas.microsoft.com/office/powerpoint/2010/main" val="428993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Normal wear and tear </a:t>
            </a:r>
          </a:p>
          <a:p>
            <a:pPr lvl="2"/>
            <a:r>
              <a:rPr lang="en-US" dirty="0" smtClean="0"/>
              <a:t>Couple of holes in the wall</a:t>
            </a:r>
          </a:p>
          <a:p>
            <a:pPr lvl="2"/>
            <a:r>
              <a:rPr lang="en-US" dirty="0" smtClean="0"/>
              <a:t>Faded wallpapers</a:t>
            </a:r>
          </a:p>
          <a:p>
            <a:pPr lvl="2"/>
            <a:r>
              <a:rPr lang="en-US" dirty="0" smtClean="0"/>
              <a:t>Darkened carpets and more</a:t>
            </a:r>
          </a:p>
          <a:p>
            <a:endParaRPr lang="en-US" dirty="0"/>
          </a:p>
        </p:txBody>
      </p:sp>
      <p:sp>
        <p:nvSpPr>
          <p:cNvPr id="4" name="Slide Number Placeholder 3"/>
          <p:cNvSpPr>
            <a:spLocks noGrp="1"/>
          </p:cNvSpPr>
          <p:nvPr>
            <p:ph type="sldNum" sz="quarter" idx="10"/>
          </p:nvPr>
        </p:nvSpPr>
        <p:spPr/>
        <p:txBody>
          <a:bodyPr/>
          <a:lstStyle/>
          <a:p>
            <a:fld id="{87330390-B04C-0041-9942-46047749F381}" type="slidenum">
              <a:rPr lang="en-US" smtClean="0"/>
              <a:t>15</a:t>
            </a:fld>
            <a:endParaRPr lang="en-US"/>
          </a:p>
        </p:txBody>
      </p:sp>
    </p:spTree>
    <p:extLst>
      <p:ext uri="{BB962C8B-B14F-4D97-AF65-F5344CB8AC3E}">
        <p14:creationId xmlns:p14="http://schemas.microsoft.com/office/powerpoint/2010/main" val="630170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330390-B04C-0041-9942-46047749F381}" type="slidenum">
              <a:rPr lang="en-US" smtClean="0"/>
              <a:t>17</a:t>
            </a:fld>
            <a:endParaRPr lang="en-US"/>
          </a:p>
        </p:txBody>
      </p:sp>
    </p:spTree>
    <p:extLst>
      <p:ext uri="{BB962C8B-B14F-4D97-AF65-F5344CB8AC3E}">
        <p14:creationId xmlns:p14="http://schemas.microsoft.com/office/powerpoint/2010/main" val="1676282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330390-B04C-0041-9942-46047749F381}" type="slidenum">
              <a:rPr lang="en-US" smtClean="0"/>
              <a:t>18</a:t>
            </a:fld>
            <a:endParaRPr lang="en-US"/>
          </a:p>
        </p:txBody>
      </p:sp>
    </p:spTree>
    <p:extLst>
      <p:ext uri="{BB962C8B-B14F-4D97-AF65-F5344CB8AC3E}">
        <p14:creationId xmlns:p14="http://schemas.microsoft.com/office/powerpoint/2010/main" val="1267334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330390-B04C-0041-9942-46047749F381}" type="slidenum">
              <a:rPr lang="en-US" smtClean="0"/>
              <a:t>19</a:t>
            </a:fld>
            <a:endParaRPr lang="en-US"/>
          </a:p>
        </p:txBody>
      </p:sp>
    </p:spTree>
    <p:extLst>
      <p:ext uri="{BB962C8B-B14F-4D97-AF65-F5344CB8AC3E}">
        <p14:creationId xmlns:p14="http://schemas.microsoft.com/office/powerpoint/2010/main" val="381055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330390-B04C-0041-9942-46047749F381}" type="slidenum">
              <a:rPr lang="en-US" smtClean="0"/>
              <a:t>20</a:t>
            </a:fld>
            <a:endParaRPr lang="en-US"/>
          </a:p>
        </p:txBody>
      </p:sp>
    </p:spTree>
    <p:extLst>
      <p:ext uri="{BB962C8B-B14F-4D97-AF65-F5344CB8AC3E}">
        <p14:creationId xmlns:p14="http://schemas.microsoft.com/office/powerpoint/2010/main" val="1319872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the</a:t>
            </a:r>
            <a:r>
              <a:rPr lang="en-US" baseline="0" dirty="0" smtClean="0"/>
              <a:t> word, “roommates” does not have a legal definition by itself- </a:t>
            </a:r>
          </a:p>
          <a:p>
            <a:r>
              <a:rPr lang="en-US" dirty="0" smtClean="0"/>
              <a:t>A "roommate", depending on the circumstances, may be:</a:t>
            </a:r>
          </a:p>
          <a:p>
            <a:pPr lvl="1"/>
            <a:r>
              <a:rPr lang="en-US" dirty="0" smtClean="0"/>
              <a:t>Joint tenants </a:t>
            </a:r>
          </a:p>
          <a:p>
            <a:pPr lvl="1"/>
            <a:r>
              <a:rPr lang="en-US" dirty="0" smtClean="0"/>
              <a:t>Tenants in common </a:t>
            </a:r>
          </a:p>
          <a:p>
            <a:pPr lvl="1"/>
            <a:r>
              <a:rPr lang="en-US" dirty="0" smtClean="0"/>
              <a:t>Subtenants</a:t>
            </a:r>
          </a:p>
          <a:p>
            <a:pPr lvl="1"/>
            <a:r>
              <a:rPr lang="en-US" dirty="0" smtClean="0"/>
              <a:t>household/"family" members</a:t>
            </a:r>
          </a:p>
          <a:p>
            <a:pPr lvl="1"/>
            <a:r>
              <a:rPr lang="en-US" dirty="0" smtClean="0"/>
              <a:t>Guest of the tenants</a:t>
            </a:r>
          </a:p>
          <a:p>
            <a:r>
              <a:rPr lang="en-US" baseline="0" dirty="0" smtClean="0"/>
              <a:t>Today, we are going to talk about, joint tenants, tenants in common and subtenants only. </a:t>
            </a:r>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7330390-B04C-0041-9942-46047749F381}" type="slidenum">
              <a:rPr lang="en-US" smtClean="0"/>
              <a:t>23</a:t>
            </a:fld>
            <a:endParaRPr lang="en-US"/>
          </a:p>
        </p:txBody>
      </p:sp>
    </p:spTree>
    <p:extLst>
      <p:ext uri="{BB962C8B-B14F-4D97-AF65-F5344CB8AC3E}">
        <p14:creationId xmlns:p14="http://schemas.microsoft.com/office/powerpoint/2010/main" val="879961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Joint-</a:t>
            </a:r>
            <a:r>
              <a:rPr lang="en-US" sz="1200" kern="1200" baseline="0" dirty="0" smtClean="0">
                <a:solidFill>
                  <a:schemeClr val="tx1"/>
                </a:solidFill>
                <a:latin typeface="+mn-lt"/>
                <a:ea typeface="+mn-ea"/>
                <a:cs typeface="+mn-cs"/>
              </a:rPr>
              <a:t> tenants also known as </a:t>
            </a:r>
            <a:r>
              <a:rPr lang="en-US" sz="1200" kern="1200" dirty="0" smtClean="0">
                <a:solidFill>
                  <a:schemeClr val="tx1"/>
                </a:solidFill>
                <a:latin typeface="+mn-lt"/>
                <a:ea typeface="+mn-ea"/>
                <a:cs typeface="+mn-cs"/>
              </a:rPr>
              <a:t>Co-tenants are roommates who together sign a single tenancy agreement with the landlord.</a:t>
            </a:r>
            <a:r>
              <a:rPr lang="en-US" sz="1200" kern="1200" baseline="0" dirty="0" smtClean="0">
                <a:solidFill>
                  <a:schemeClr val="tx1"/>
                </a:solidFill>
                <a:latin typeface="+mn-lt"/>
                <a:ea typeface="+mn-ea"/>
                <a:cs typeface="+mn-cs"/>
              </a:rPr>
              <a:t> </a:t>
            </a:r>
          </a:p>
          <a:p>
            <a:r>
              <a:rPr lang="en-US" sz="1200" kern="1200" baseline="0" dirty="0" smtClean="0">
                <a:solidFill>
                  <a:schemeClr val="tx1"/>
                </a:solidFill>
                <a:latin typeface="+mn-lt"/>
                <a:ea typeface="+mn-ea"/>
                <a:cs typeface="+mn-cs"/>
              </a:rPr>
              <a:t>Keep in mind joint-tenancy also can be formed if two or more people verbally agree to jointly enter to tenancy agreement with the landlord. </a:t>
            </a:r>
            <a:endParaRPr lang="en-US" dirty="0"/>
          </a:p>
        </p:txBody>
      </p:sp>
      <p:sp>
        <p:nvSpPr>
          <p:cNvPr id="4" name="Slide Number Placeholder 3"/>
          <p:cNvSpPr>
            <a:spLocks noGrp="1"/>
          </p:cNvSpPr>
          <p:nvPr>
            <p:ph type="sldNum" sz="quarter" idx="10"/>
          </p:nvPr>
        </p:nvSpPr>
        <p:spPr/>
        <p:txBody>
          <a:bodyPr/>
          <a:lstStyle/>
          <a:p>
            <a:fld id="{87330390-B04C-0041-9942-46047749F381}" type="slidenum">
              <a:rPr lang="en-US" smtClean="0"/>
              <a:t>24</a:t>
            </a:fld>
            <a:endParaRPr lang="en-US"/>
          </a:p>
        </p:txBody>
      </p:sp>
    </p:spTree>
    <p:extLst>
      <p:ext uri="{BB962C8B-B14F-4D97-AF65-F5344CB8AC3E}">
        <p14:creationId xmlns:p14="http://schemas.microsoft.com/office/powerpoint/2010/main" val="1187135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330390-B04C-0041-9942-46047749F381}" type="slidenum">
              <a:rPr lang="en-US" smtClean="0"/>
              <a:t>25</a:t>
            </a:fld>
            <a:endParaRPr lang="en-US"/>
          </a:p>
        </p:txBody>
      </p:sp>
    </p:spTree>
    <p:extLst>
      <p:ext uri="{BB962C8B-B14F-4D97-AF65-F5344CB8AC3E}">
        <p14:creationId xmlns:p14="http://schemas.microsoft.com/office/powerpoint/2010/main" val="2072890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836A5B-621D-46E4-A23F-102883A82D2E}" type="datetimeFigureOut">
              <a:rPr lang="en-CA" smtClean="0"/>
              <a:t>2018-03-19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6257439-FD46-4EC2-9E44-BE7E097AC164}" type="slidenum">
              <a:rPr lang="en-CA" smtClean="0"/>
              <a:t>‹#›</a:t>
            </a:fld>
            <a:endParaRPr lang="en-CA"/>
          </a:p>
        </p:txBody>
      </p:sp>
    </p:spTree>
    <p:extLst>
      <p:ext uri="{BB962C8B-B14F-4D97-AF65-F5344CB8AC3E}">
        <p14:creationId xmlns:p14="http://schemas.microsoft.com/office/powerpoint/2010/main" val="1539680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836A5B-621D-46E4-A23F-102883A82D2E}" type="datetimeFigureOut">
              <a:rPr lang="en-CA" smtClean="0"/>
              <a:t>2018-03-19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6257439-FD46-4EC2-9E44-BE7E097AC164}" type="slidenum">
              <a:rPr lang="en-CA" smtClean="0"/>
              <a:t>‹#›</a:t>
            </a:fld>
            <a:endParaRPr lang="en-CA"/>
          </a:p>
        </p:txBody>
      </p:sp>
    </p:spTree>
    <p:extLst>
      <p:ext uri="{BB962C8B-B14F-4D97-AF65-F5344CB8AC3E}">
        <p14:creationId xmlns:p14="http://schemas.microsoft.com/office/powerpoint/2010/main" val="3310618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836A5B-621D-46E4-A23F-102883A82D2E}" type="datetimeFigureOut">
              <a:rPr lang="en-CA" smtClean="0"/>
              <a:t>2018-03-19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6257439-FD46-4EC2-9E44-BE7E097AC164}" type="slidenum">
              <a:rPr lang="en-CA" smtClean="0"/>
              <a:t>‹#›</a:t>
            </a:fld>
            <a:endParaRPr lang="en-CA"/>
          </a:p>
        </p:txBody>
      </p:sp>
    </p:spTree>
    <p:extLst>
      <p:ext uri="{BB962C8B-B14F-4D97-AF65-F5344CB8AC3E}">
        <p14:creationId xmlns:p14="http://schemas.microsoft.com/office/powerpoint/2010/main" val="901281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836A5B-621D-46E4-A23F-102883A82D2E}" type="datetimeFigureOut">
              <a:rPr lang="en-CA" smtClean="0"/>
              <a:t>2018-03-19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6257439-FD46-4EC2-9E44-BE7E097AC164}" type="slidenum">
              <a:rPr lang="en-CA" smtClean="0"/>
              <a:t>‹#›</a:t>
            </a:fld>
            <a:endParaRPr lang="en-CA"/>
          </a:p>
        </p:txBody>
      </p:sp>
    </p:spTree>
    <p:extLst>
      <p:ext uri="{BB962C8B-B14F-4D97-AF65-F5344CB8AC3E}">
        <p14:creationId xmlns:p14="http://schemas.microsoft.com/office/powerpoint/2010/main" val="4060204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836A5B-621D-46E4-A23F-102883A82D2E}" type="datetimeFigureOut">
              <a:rPr lang="en-CA" smtClean="0"/>
              <a:t>2018-03-19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6257439-FD46-4EC2-9E44-BE7E097AC164}" type="slidenum">
              <a:rPr lang="en-CA" smtClean="0"/>
              <a:t>‹#›</a:t>
            </a:fld>
            <a:endParaRPr lang="en-CA"/>
          </a:p>
        </p:txBody>
      </p:sp>
    </p:spTree>
    <p:extLst>
      <p:ext uri="{BB962C8B-B14F-4D97-AF65-F5344CB8AC3E}">
        <p14:creationId xmlns:p14="http://schemas.microsoft.com/office/powerpoint/2010/main" val="13111114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n-US"/>
              <a:t>Click to edit Master title style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836A5B-621D-46E4-A23F-102883A82D2E}" type="datetimeFigureOut">
              <a:rPr lang="en-CA" smtClean="0"/>
              <a:t>2018-03-19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6257439-FD46-4EC2-9E44-BE7E097AC164}" type="slidenum">
              <a:rPr lang="en-CA" smtClean="0"/>
              <a:t>‹#›</a:t>
            </a:fld>
            <a:endParaRPr lang="en-CA"/>
          </a:p>
        </p:txBody>
      </p:sp>
    </p:spTree>
    <p:extLst>
      <p:ext uri="{BB962C8B-B14F-4D97-AF65-F5344CB8AC3E}">
        <p14:creationId xmlns:p14="http://schemas.microsoft.com/office/powerpoint/2010/main" val="39293037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836A5B-621D-46E4-A23F-102883A82D2E}" type="datetimeFigureOut">
              <a:rPr lang="en-CA" smtClean="0"/>
              <a:t>2018-03-19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6257439-FD46-4EC2-9E44-BE7E097AC164}" type="slidenum">
              <a:rPr lang="en-CA" smtClean="0"/>
              <a:t>‹#›</a:t>
            </a:fld>
            <a:endParaRPr lang="en-CA"/>
          </a:p>
        </p:txBody>
      </p:sp>
    </p:spTree>
    <p:extLst>
      <p:ext uri="{BB962C8B-B14F-4D97-AF65-F5344CB8AC3E}">
        <p14:creationId xmlns:p14="http://schemas.microsoft.com/office/powerpoint/2010/main" val="15297852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45127" y="2507550"/>
            <a:ext cx="5156200" cy="3680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7550"/>
            <a:ext cx="5181601" cy="3680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836A5B-621D-46E4-A23F-102883A82D2E}" type="datetimeFigureOut">
              <a:rPr lang="en-CA" smtClean="0"/>
              <a:t>2018-03-19</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6257439-FD46-4EC2-9E44-BE7E097AC164}" type="slidenum">
              <a:rPr lang="en-CA" smtClean="0"/>
              <a:t>‹#›</a:t>
            </a:fld>
            <a:endParaRPr lang="en-CA"/>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12189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B836A5B-621D-46E4-A23F-102883A82D2E}" type="datetimeFigureOut">
              <a:rPr lang="en-CA" smtClean="0"/>
              <a:t>2018-03-19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6257439-FD46-4EC2-9E44-BE7E097AC164}" type="slidenum">
              <a:rPr lang="en-CA" smtClean="0"/>
              <a:t>‹#›</a:t>
            </a:fld>
            <a:endParaRPr lang="en-CA"/>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94651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836A5B-621D-46E4-A23F-102883A82D2E}" type="datetimeFigureOut">
              <a:rPr lang="en-CA" smtClean="0"/>
              <a:t>2018-03-19</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6257439-FD46-4EC2-9E44-BE7E097AC164}" type="slidenum">
              <a:rPr lang="en-CA" smtClean="0"/>
              <a:t>‹#›</a:t>
            </a:fld>
            <a:endParaRPr lang="en-CA"/>
          </a:p>
        </p:txBody>
      </p:sp>
    </p:spTree>
    <p:extLst>
      <p:ext uri="{BB962C8B-B14F-4D97-AF65-F5344CB8AC3E}">
        <p14:creationId xmlns:p14="http://schemas.microsoft.com/office/powerpoint/2010/main" val="16709005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n-US"/>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B836A5B-621D-46E4-A23F-102883A82D2E}" type="datetimeFigureOut">
              <a:rPr lang="en-CA" smtClean="0"/>
              <a:t>2018-03-19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6257439-FD46-4EC2-9E44-BE7E097AC164}" type="slidenum">
              <a:rPr lang="en-CA" smtClean="0"/>
              <a:t>‹#›</a:t>
            </a:fld>
            <a:endParaRPr lang="en-CA"/>
          </a:p>
        </p:txBody>
      </p:sp>
    </p:spTree>
    <p:extLst>
      <p:ext uri="{BB962C8B-B14F-4D97-AF65-F5344CB8AC3E}">
        <p14:creationId xmlns:p14="http://schemas.microsoft.com/office/powerpoint/2010/main" val="2072621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836A5B-621D-46E4-A23F-102883A82D2E}" type="datetimeFigureOut">
              <a:rPr lang="en-CA" smtClean="0"/>
              <a:t>2018-03-19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6257439-FD46-4EC2-9E44-BE7E097AC164}" type="slidenum">
              <a:rPr lang="en-CA" smtClean="0"/>
              <a:t>‹#›</a:t>
            </a:fld>
            <a:endParaRPr lang="en-CA"/>
          </a:p>
        </p:txBody>
      </p:sp>
    </p:spTree>
    <p:extLst>
      <p:ext uri="{BB962C8B-B14F-4D97-AF65-F5344CB8AC3E}">
        <p14:creationId xmlns:p14="http://schemas.microsoft.com/office/powerpoint/2010/main" val="6650342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B836A5B-621D-46E4-A23F-102883A82D2E}" type="datetimeFigureOut">
              <a:rPr lang="en-CA" smtClean="0"/>
              <a:t>2018-03-19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6257439-FD46-4EC2-9E44-BE7E097AC164}" type="slidenum">
              <a:rPr lang="en-CA" smtClean="0"/>
              <a:t>‹#›</a:t>
            </a:fld>
            <a:endParaRPr lang="en-CA"/>
          </a:p>
        </p:txBody>
      </p:sp>
    </p:spTree>
    <p:extLst>
      <p:ext uri="{BB962C8B-B14F-4D97-AF65-F5344CB8AC3E}">
        <p14:creationId xmlns:p14="http://schemas.microsoft.com/office/powerpoint/2010/main" val="24454594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836A5B-621D-46E4-A23F-102883A82D2E}" type="datetimeFigureOut">
              <a:rPr lang="en-CA" smtClean="0"/>
              <a:t>2018-03-19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6257439-FD46-4EC2-9E44-BE7E097AC164}" type="slidenum">
              <a:rPr lang="en-CA" smtClean="0"/>
              <a:t>‹#›</a:t>
            </a:fld>
            <a:endParaRPr lang="en-CA"/>
          </a:p>
        </p:txBody>
      </p:sp>
    </p:spTree>
    <p:extLst>
      <p:ext uri="{BB962C8B-B14F-4D97-AF65-F5344CB8AC3E}">
        <p14:creationId xmlns:p14="http://schemas.microsoft.com/office/powerpoint/2010/main" val="39036028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836A5B-621D-46E4-A23F-102883A82D2E}" type="datetimeFigureOut">
              <a:rPr lang="en-CA" smtClean="0"/>
              <a:t>2018-03-19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6257439-FD46-4EC2-9E44-BE7E097AC164}" type="slidenum">
              <a:rPr lang="en-CA" smtClean="0"/>
              <a:t>‹#›</a:t>
            </a:fld>
            <a:endParaRPr lang="en-CA"/>
          </a:p>
        </p:txBody>
      </p:sp>
    </p:spTree>
    <p:extLst>
      <p:ext uri="{BB962C8B-B14F-4D97-AF65-F5344CB8AC3E}">
        <p14:creationId xmlns:p14="http://schemas.microsoft.com/office/powerpoint/2010/main" val="11495536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54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320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5B836A5B-621D-46E4-A23F-102883A82D2E}" type="datetimeFigureOut">
              <a:rPr lang="en-CA" smtClean="0"/>
              <a:t>2018-03-19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6257439-FD46-4EC2-9E44-BE7E097AC164}" type="slidenum">
              <a:rPr lang="en-CA" smtClean="0"/>
              <a:t>‹#›</a:t>
            </a:fld>
            <a:endParaRPr lang="en-CA"/>
          </a:p>
        </p:txBody>
      </p:sp>
    </p:spTree>
    <p:extLst>
      <p:ext uri="{BB962C8B-B14F-4D97-AF65-F5344CB8AC3E}">
        <p14:creationId xmlns:p14="http://schemas.microsoft.com/office/powerpoint/2010/main" val="41749700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836A5B-621D-46E4-A23F-102883A82D2E}" type="datetimeFigureOut">
              <a:rPr lang="en-CA" smtClean="0"/>
              <a:t>2018-03-19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6257439-FD46-4EC2-9E44-BE7E097AC164}" type="slidenum">
              <a:rPr lang="en-CA" smtClean="0"/>
              <a:t>‹#›</a:t>
            </a:fld>
            <a:endParaRPr lang="en-CA"/>
          </a:p>
        </p:txBody>
      </p:sp>
    </p:spTree>
    <p:extLst>
      <p:ext uri="{BB962C8B-B14F-4D97-AF65-F5344CB8AC3E}">
        <p14:creationId xmlns:p14="http://schemas.microsoft.com/office/powerpoint/2010/main" val="35387161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4406900"/>
            <a:ext cx="10515600" cy="1362075"/>
          </a:xfrm>
        </p:spPr>
        <p:txBody>
          <a:bodyPr anchor="t"/>
          <a:lstStyle>
            <a:lvl1pPr>
              <a:defRPr sz="4000" b="1"/>
            </a:lvl1pPr>
          </a:lstStyle>
          <a:p>
            <a:r>
              <a:rPr lang="en-US"/>
              <a:t>Click to edit Master title style</a:t>
            </a:r>
          </a:p>
        </p:txBody>
      </p:sp>
      <p:sp>
        <p:nvSpPr>
          <p:cNvPr id="3" name="Text Placeholder 2"/>
          <p:cNvSpPr>
            <a:spLocks noGrp="1"/>
          </p:cNvSpPr>
          <p:nvPr>
            <p:ph type="body" idx="1"/>
          </p:nvPr>
        </p:nvSpPr>
        <p:spPr>
          <a:xfrm>
            <a:off x="831850" y="2906713"/>
            <a:ext cx="105156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836A5B-621D-46E4-A23F-102883A82D2E}" type="datetimeFigureOut">
              <a:rPr lang="en-CA" smtClean="0"/>
              <a:t>2018-03-19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6257439-FD46-4EC2-9E44-BE7E097AC164}" type="slidenum">
              <a:rPr lang="en-CA" smtClean="0"/>
              <a:t>‹#›</a:t>
            </a:fld>
            <a:endParaRPr lang="en-CA"/>
          </a:p>
        </p:txBody>
      </p:sp>
    </p:spTree>
    <p:extLst>
      <p:ext uri="{BB962C8B-B14F-4D97-AF65-F5344CB8AC3E}">
        <p14:creationId xmlns:p14="http://schemas.microsoft.com/office/powerpoint/2010/main" val="34009475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0863"/>
            <a:ext cx="5181600" cy="4351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0863"/>
            <a:ext cx="5181600" cy="4351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836A5B-621D-46E4-A23F-102883A82D2E}" type="datetimeFigureOut">
              <a:rPr lang="en-CA" smtClean="0"/>
              <a:t>2018-03-19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6257439-FD46-4EC2-9E44-BE7E097AC164}" type="slidenum">
              <a:rPr lang="en-CA" smtClean="0"/>
              <a:t>‹#›</a:t>
            </a:fld>
            <a:endParaRPr lang="en-CA"/>
          </a:p>
        </p:txBody>
      </p:sp>
    </p:spTree>
    <p:extLst>
      <p:ext uri="{BB962C8B-B14F-4D97-AF65-F5344CB8AC3E}">
        <p14:creationId xmlns:p14="http://schemas.microsoft.com/office/powerpoint/2010/main" val="37155294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1850" y="274638"/>
            <a:ext cx="10515600" cy="1143000"/>
          </a:xfrm>
        </p:spPr>
        <p:txBody>
          <a:bodyPr/>
          <a:lstStyle/>
          <a:p>
            <a:r>
              <a:rPr lang="en-US"/>
              <a:t>Click to edit Master title style</a:t>
            </a:r>
          </a:p>
        </p:txBody>
      </p:sp>
      <p:sp>
        <p:nvSpPr>
          <p:cNvPr id="3" name="Text Placeholder 2"/>
          <p:cNvSpPr>
            <a:spLocks noGrp="1"/>
          </p:cNvSpPr>
          <p:nvPr>
            <p:ph type="body" idx="1"/>
          </p:nvPr>
        </p:nvSpPr>
        <p:spPr>
          <a:xfrm>
            <a:off x="831850" y="1535113"/>
            <a:ext cx="5156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1850" y="2174875"/>
            <a:ext cx="5156200" cy="399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9663" y="1535113"/>
            <a:ext cx="515778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9663" y="2174875"/>
            <a:ext cx="5157787" cy="399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836A5B-621D-46E4-A23F-102883A82D2E}" type="datetimeFigureOut">
              <a:rPr lang="en-CA" smtClean="0"/>
              <a:t>2018-03-19</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6257439-FD46-4EC2-9E44-BE7E097AC164}" type="slidenum">
              <a:rPr lang="en-CA" smtClean="0"/>
              <a:t>‹#›</a:t>
            </a:fld>
            <a:endParaRPr lang="en-CA"/>
          </a:p>
        </p:txBody>
      </p:sp>
    </p:spTree>
    <p:extLst>
      <p:ext uri="{BB962C8B-B14F-4D97-AF65-F5344CB8AC3E}">
        <p14:creationId xmlns:p14="http://schemas.microsoft.com/office/powerpoint/2010/main" val="37947154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836A5B-621D-46E4-A23F-102883A82D2E}" type="datetimeFigureOut">
              <a:rPr lang="en-CA" smtClean="0"/>
              <a:t>2018-03-19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6257439-FD46-4EC2-9E44-BE7E097AC164}" type="slidenum">
              <a:rPr lang="en-CA" smtClean="0"/>
              <a:t>‹#›</a:t>
            </a:fld>
            <a:endParaRPr lang="en-CA"/>
          </a:p>
        </p:txBody>
      </p:sp>
    </p:spTree>
    <p:extLst>
      <p:ext uri="{BB962C8B-B14F-4D97-AF65-F5344CB8AC3E}">
        <p14:creationId xmlns:p14="http://schemas.microsoft.com/office/powerpoint/2010/main" val="38331415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836A5B-621D-46E4-A23F-102883A82D2E}" type="datetimeFigureOut">
              <a:rPr lang="en-CA" smtClean="0"/>
              <a:t>2018-03-19</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6257439-FD46-4EC2-9E44-BE7E097AC164}" type="slidenum">
              <a:rPr lang="en-CA" smtClean="0"/>
              <a:t>‹#›</a:t>
            </a:fld>
            <a:endParaRPr lang="en-CA"/>
          </a:p>
        </p:txBody>
      </p:sp>
    </p:spTree>
    <p:extLst>
      <p:ext uri="{BB962C8B-B14F-4D97-AF65-F5344CB8AC3E}">
        <p14:creationId xmlns:p14="http://schemas.microsoft.com/office/powerpoint/2010/main" val="1705156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n-US"/>
              <a:t>Click to edit Master title style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836A5B-621D-46E4-A23F-102883A82D2E}" type="datetimeFigureOut">
              <a:rPr lang="en-CA" smtClean="0"/>
              <a:t>2018-03-19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6257439-FD46-4EC2-9E44-BE7E097AC164}" type="slidenum">
              <a:rPr lang="en-CA" smtClean="0"/>
              <a:t>‹#›</a:t>
            </a:fld>
            <a:endParaRPr lang="en-CA"/>
          </a:p>
        </p:txBody>
      </p:sp>
    </p:spTree>
    <p:extLst>
      <p:ext uri="{BB962C8B-B14F-4D97-AF65-F5344CB8AC3E}">
        <p14:creationId xmlns:p14="http://schemas.microsoft.com/office/powerpoint/2010/main" val="7398098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685800"/>
            <a:ext cx="4013200" cy="1160463"/>
          </a:xfrm>
        </p:spPr>
        <p:txBody>
          <a:bodyPr anchor="b"/>
          <a:lstStyle>
            <a:lvl1pPr>
              <a:defRPr sz="2000" b="1"/>
            </a:lvl1pPr>
          </a:lstStyle>
          <a:p>
            <a:r>
              <a:rPr lang="en-US"/>
              <a:t>Click to edit Master title style</a:t>
            </a:r>
          </a:p>
        </p:txBody>
      </p:sp>
      <p:sp>
        <p:nvSpPr>
          <p:cNvPr id="3" name="Content Placeholder 2"/>
          <p:cNvSpPr>
            <a:spLocks noGrp="1"/>
          </p:cNvSpPr>
          <p:nvPr>
            <p:ph idx="1"/>
          </p:nvPr>
        </p:nvSpPr>
        <p:spPr>
          <a:xfrm>
            <a:off x="5046663" y="685800"/>
            <a:ext cx="6300787" cy="54864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1850" y="1846263"/>
            <a:ext cx="4013200" cy="43259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B836A5B-621D-46E4-A23F-102883A82D2E}" type="datetimeFigureOut">
              <a:rPr lang="en-CA" smtClean="0"/>
              <a:t>2018-03-19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6257439-FD46-4EC2-9E44-BE7E097AC164}" type="slidenum">
              <a:rPr lang="en-CA" smtClean="0"/>
              <a:t>‹#›</a:t>
            </a:fld>
            <a:endParaRPr lang="en-CA"/>
          </a:p>
        </p:txBody>
      </p:sp>
    </p:spTree>
    <p:extLst>
      <p:ext uri="{BB962C8B-B14F-4D97-AF65-F5344CB8AC3E}">
        <p14:creationId xmlns:p14="http://schemas.microsoft.com/office/powerpoint/2010/main" val="5429034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05075" y="4800600"/>
            <a:ext cx="7177088" cy="566738"/>
          </a:xfrm>
        </p:spPr>
        <p:txBody>
          <a:bodyPr anchor="b"/>
          <a:lstStyle>
            <a:lvl1pPr>
              <a:defRPr sz="2000" b="1"/>
            </a:lvl1pPr>
          </a:lstStyle>
          <a:p>
            <a:r>
              <a:rPr lang="en-US"/>
              <a:t>Click to edit Master title style</a:t>
            </a:r>
          </a:p>
        </p:txBody>
      </p:sp>
      <p:sp>
        <p:nvSpPr>
          <p:cNvPr id="3" name="Picture Placeholder 2"/>
          <p:cNvSpPr>
            <a:spLocks noGrp="1"/>
          </p:cNvSpPr>
          <p:nvPr>
            <p:ph type="pic" idx="1"/>
          </p:nvPr>
        </p:nvSpPr>
        <p:spPr>
          <a:xfrm>
            <a:off x="2505075" y="685800"/>
            <a:ext cx="7177088" cy="40417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505075" y="5367338"/>
            <a:ext cx="717708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B836A5B-621D-46E4-A23F-102883A82D2E}" type="datetimeFigureOut">
              <a:rPr lang="en-CA" smtClean="0"/>
              <a:t>2018-03-19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6257439-FD46-4EC2-9E44-BE7E097AC164}" type="slidenum">
              <a:rPr lang="en-CA" smtClean="0"/>
              <a:t>‹#›</a:t>
            </a:fld>
            <a:endParaRPr lang="en-CA"/>
          </a:p>
        </p:txBody>
      </p:sp>
    </p:spTree>
    <p:extLst>
      <p:ext uri="{BB962C8B-B14F-4D97-AF65-F5344CB8AC3E}">
        <p14:creationId xmlns:p14="http://schemas.microsoft.com/office/powerpoint/2010/main" val="18645678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836A5B-621D-46E4-A23F-102883A82D2E}" type="datetimeFigureOut">
              <a:rPr lang="en-CA" smtClean="0"/>
              <a:t>2018-03-19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6257439-FD46-4EC2-9E44-BE7E097AC164}" type="slidenum">
              <a:rPr lang="en-CA" smtClean="0"/>
              <a:t>‹#›</a:t>
            </a:fld>
            <a:endParaRPr lang="en-CA"/>
          </a:p>
        </p:txBody>
      </p:sp>
    </p:spTree>
    <p:extLst>
      <p:ext uri="{BB962C8B-B14F-4D97-AF65-F5344CB8AC3E}">
        <p14:creationId xmlns:p14="http://schemas.microsoft.com/office/powerpoint/2010/main" val="9832406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836A5B-621D-46E4-A23F-102883A82D2E}" type="datetimeFigureOut">
              <a:rPr lang="en-CA" smtClean="0"/>
              <a:t>2018-03-19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6257439-FD46-4EC2-9E44-BE7E097AC164}" type="slidenum">
              <a:rPr lang="en-CA" smtClean="0"/>
              <a:t>‹#›</a:t>
            </a:fld>
            <a:endParaRPr lang="en-CA"/>
          </a:p>
        </p:txBody>
      </p:sp>
    </p:spTree>
    <p:extLst>
      <p:ext uri="{BB962C8B-B14F-4D97-AF65-F5344CB8AC3E}">
        <p14:creationId xmlns:p14="http://schemas.microsoft.com/office/powerpoint/2010/main" val="775639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836A5B-621D-46E4-A23F-102883A82D2E}" type="datetimeFigureOut">
              <a:rPr lang="en-CA" smtClean="0"/>
              <a:t>2018-03-19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6257439-FD46-4EC2-9E44-BE7E097AC164}" type="slidenum">
              <a:rPr lang="en-CA" smtClean="0"/>
              <a:t>‹#›</a:t>
            </a:fld>
            <a:endParaRPr lang="en-CA"/>
          </a:p>
        </p:txBody>
      </p:sp>
    </p:spTree>
    <p:extLst>
      <p:ext uri="{BB962C8B-B14F-4D97-AF65-F5344CB8AC3E}">
        <p14:creationId xmlns:p14="http://schemas.microsoft.com/office/powerpoint/2010/main" val="3156514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45127" y="2507550"/>
            <a:ext cx="5156200" cy="3680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7550"/>
            <a:ext cx="5181601" cy="3680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836A5B-621D-46E4-A23F-102883A82D2E}" type="datetimeFigureOut">
              <a:rPr lang="en-CA" smtClean="0"/>
              <a:t>2018-03-19</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6257439-FD46-4EC2-9E44-BE7E097AC164}" type="slidenum">
              <a:rPr lang="en-CA" smtClean="0"/>
              <a:t>‹#›</a:t>
            </a:fld>
            <a:endParaRPr lang="en-CA"/>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66622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B836A5B-621D-46E4-A23F-102883A82D2E}" type="datetimeFigureOut">
              <a:rPr lang="en-CA" smtClean="0"/>
              <a:t>2018-03-19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6257439-FD46-4EC2-9E44-BE7E097AC164}" type="slidenum">
              <a:rPr lang="en-CA" smtClean="0"/>
              <a:t>‹#›</a:t>
            </a:fld>
            <a:endParaRPr lang="en-CA"/>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7919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836A5B-621D-46E4-A23F-102883A82D2E}" type="datetimeFigureOut">
              <a:rPr lang="en-CA" smtClean="0"/>
              <a:t>2018-03-19</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6257439-FD46-4EC2-9E44-BE7E097AC164}" type="slidenum">
              <a:rPr lang="en-CA" smtClean="0"/>
              <a:t>‹#›</a:t>
            </a:fld>
            <a:endParaRPr lang="en-CA"/>
          </a:p>
        </p:txBody>
      </p:sp>
    </p:spTree>
    <p:extLst>
      <p:ext uri="{BB962C8B-B14F-4D97-AF65-F5344CB8AC3E}">
        <p14:creationId xmlns:p14="http://schemas.microsoft.com/office/powerpoint/2010/main" val="2691865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n-US"/>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B836A5B-621D-46E4-A23F-102883A82D2E}" type="datetimeFigureOut">
              <a:rPr lang="en-CA" smtClean="0"/>
              <a:t>2018-03-19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6257439-FD46-4EC2-9E44-BE7E097AC164}" type="slidenum">
              <a:rPr lang="en-CA" smtClean="0"/>
              <a:t>‹#›</a:t>
            </a:fld>
            <a:endParaRPr lang="en-CA"/>
          </a:p>
        </p:txBody>
      </p:sp>
    </p:spTree>
    <p:extLst>
      <p:ext uri="{BB962C8B-B14F-4D97-AF65-F5344CB8AC3E}">
        <p14:creationId xmlns:p14="http://schemas.microsoft.com/office/powerpoint/2010/main" val="3282083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B836A5B-621D-46E4-A23F-102883A82D2E}" type="datetimeFigureOut">
              <a:rPr lang="en-CA" smtClean="0"/>
              <a:t>2018-03-19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6257439-FD46-4EC2-9E44-BE7E097AC164}" type="slidenum">
              <a:rPr lang="en-CA" smtClean="0"/>
              <a:t>‹#›</a:t>
            </a:fld>
            <a:endParaRPr lang="en-CA"/>
          </a:p>
        </p:txBody>
      </p:sp>
    </p:spTree>
    <p:extLst>
      <p:ext uri="{BB962C8B-B14F-4D97-AF65-F5344CB8AC3E}">
        <p14:creationId xmlns:p14="http://schemas.microsoft.com/office/powerpoint/2010/main" val="34103591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5B836A5B-621D-46E4-A23F-102883A82D2E}" type="datetimeFigureOut">
              <a:rPr lang="en-CA" smtClean="0"/>
              <a:t>2018-03-19</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CA"/>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96257439-FD46-4EC2-9E44-BE7E097AC164}" type="slidenum">
              <a:rPr lang="en-CA" smtClean="0"/>
              <a:t>‹#›</a:t>
            </a:fld>
            <a:endParaRPr lang="en-CA"/>
          </a:p>
        </p:txBody>
      </p:sp>
    </p:spTree>
    <p:extLst>
      <p:ext uri="{BB962C8B-B14F-4D97-AF65-F5344CB8AC3E}">
        <p14:creationId xmlns:p14="http://schemas.microsoft.com/office/powerpoint/2010/main" val="2982446310"/>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5B836A5B-621D-46E4-A23F-102883A82D2E}" type="datetimeFigureOut">
              <a:rPr lang="en-CA" smtClean="0"/>
              <a:t>2018-03-19</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CA"/>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96257439-FD46-4EC2-9E44-BE7E097AC164}" type="slidenum">
              <a:rPr lang="en-CA" smtClean="0"/>
              <a:t>‹#›</a:t>
            </a:fld>
            <a:endParaRPr lang="en-CA"/>
          </a:p>
        </p:txBody>
      </p:sp>
    </p:spTree>
    <p:extLst>
      <p:ext uri="{BB962C8B-B14F-4D97-AF65-F5344CB8AC3E}">
        <p14:creationId xmlns:p14="http://schemas.microsoft.com/office/powerpoint/2010/main" val="2140931219"/>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74638"/>
            <a:ext cx="10515600" cy="13255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0863"/>
            <a:ext cx="1051560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836A5B-621D-46E4-A23F-102883A82D2E}" type="datetimeFigureOut">
              <a:rPr lang="en-CA" smtClean="0"/>
              <a:t>2018-03-19</a:t>
            </a:fld>
            <a:endParaRPr lang="en-CA"/>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257439-FD46-4EC2-9E44-BE7E097AC164}" type="slidenum">
              <a:rPr lang="en-CA" smtClean="0"/>
              <a:t>‹#›</a:t>
            </a:fld>
            <a:endParaRPr lang="en-CA"/>
          </a:p>
        </p:txBody>
      </p:sp>
    </p:spTree>
    <p:extLst>
      <p:ext uri="{BB962C8B-B14F-4D97-AF65-F5344CB8AC3E}">
        <p14:creationId xmlns:p14="http://schemas.microsoft.com/office/powerpoint/2010/main" val="2476047338"/>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6.jpg"/><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eg"/><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1.jpg"/><Relationship Id="rId3"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jpeg"/><Relationship Id="rId5" Type="http://schemas.openxmlformats.org/officeDocument/2006/relationships/image" Target="../media/image25.jpeg"/><Relationship Id="rId6" Type="http://schemas.openxmlformats.org/officeDocument/2006/relationships/image" Target="../media/image26.jpeg"/><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18.jpg"/></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jpg"/><Relationship Id="rId1" Type="http://schemas.openxmlformats.org/officeDocument/2006/relationships/slideLayout" Target="../slideLayouts/slideLayout24.xml"/><Relationship Id="rId2" Type="http://schemas.openxmlformats.org/officeDocument/2006/relationships/hyperlink" Target="NUL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0.jpg"/><Relationship Id="rId3"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3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3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g"/><Relationship Id="rId5" Type="http://schemas.openxmlformats.org/officeDocument/2006/relationships/image" Target="../media/image5.jpeg"/><Relationship Id="rId1" Type="http://schemas.openxmlformats.org/officeDocument/2006/relationships/slideLayout" Target="../slideLayouts/slideLayout24.xml"/><Relationship Id="rId2"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3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1.jpg"/><Relationship Id="rId1" Type="http://schemas.openxmlformats.org/officeDocument/2006/relationships/slideLayout" Target="../slideLayouts/slideLayout24.xml"/><Relationship Id="rId2"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7.jpg"/><Relationship Id="rId3" Type="http://schemas.openxmlformats.org/officeDocument/2006/relationships/image" Target="../media/image3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hyperlink" Target="http://www.catchcrooks.com/" TargetMode="External"/><Relationship Id="rId4" Type="http://schemas.openxmlformats.org/officeDocument/2006/relationships/hyperlink" Target="https://lsrs.lsuc.on.ca/lsrs/" TargetMode="External"/><Relationship Id="rId5" Type="http://schemas.openxmlformats.org/officeDocument/2006/relationships/comments" Target="../comments/comment1.xml"/><Relationship Id="rId1" Type="http://schemas.openxmlformats.org/officeDocument/2006/relationships/slideLayout" Target="../slideLayouts/slideLayout24.xml"/><Relationship Id="rId2"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g"/><Relationship Id="rId5" Type="http://schemas.openxmlformats.org/officeDocument/2006/relationships/image" Target="../media/image12.jpg"/><Relationship Id="rId6" Type="http://schemas.openxmlformats.org/officeDocument/2006/relationships/image" Target="../media/image13.jpg"/><Relationship Id="rId1" Type="http://schemas.openxmlformats.org/officeDocument/2006/relationships/slideLayout" Target="../slideLayouts/slideLayout24.xml"/><Relationship Id="rId2"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CA" dirty="0"/>
          </a:p>
        </p:txBody>
      </p:sp>
      <p:sp>
        <p:nvSpPr>
          <p:cNvPr id="3" name="Subtitle 2"/>
          <p:cNvSpPr>
            <a:spLocks noGrp="1"/>
          </p:cNvSpPr>
          <p:nvPr>
            <p:ph type="subTitle" idx="1"/>
          </p:nvPr>
        </p:nvSpPr>
        <p:spPr>
          <a:xfrm>
            <a:off x="1524000" y="3602037"/>
            <a:ext cx="9144000" cy="2692745"/>
          </a:xfrm>
        </p:spPr>
        <p:txBody>
          <a:bodyPr>
            <a:normAutofit fontScale="62500" lnSpcReduction="20000"/>
          </a:bodyPr>
          <a:lstStyle/>
          <a:p>
            <a:r>
              <a:rPr lang="en-CA" sz="8800" dirty="0"/>
              <a:t>Tenant </a:t>
            </a:r>
            <a:r>
              <a:rPr lang="en-CA" sz="8800" dirty="0" smtClean="0"/>
              <a:t>Rights and Obligations</a:t>
            </a:r>
            <a:endParaRPr lang="en-CA" sz="8800" dirty="0"/>
          </a:p>
          <a:p>
            <a:endParaRPr lang="en-CA" sz="3400" dirty="0" smtClean="0"/>
          </a:p>
          <a:p>
            <a:r>
              <a:rPr lang="en-CA" sz="3400" dirty="0" smtClean="0"/>
              <a:t>Prepared </a:t>
            </a:r>
            <a:r>
              <a:rPr lang="en-CA" sz="3400" dirty="0"/>
              <a:t>for </a:t>
            </a:r>
            <a:r>
              <a:rPr lang="en-CA" sz="3400" dirty="0" smtClean="0"/>
              <a:t>University of Windsor International Student Association</a:t>
            </a:r>
            <a:endParaRPr lang="en-CA" sz="3400" dirty="0"/>
          </a:p>
          <a:p>
            <a:r>
              <a:rPr lang="en-CA" sz="3400" dirty="0" smtClean="0"/>
              <a:t>March 19, 2018</a:t>
            </a:r>
          </a:p>
          <a:p>
            <a:pPr algn="r"/>
            <a:endParaRPr lang="en-CA" sz="3400" dirty="0" smtClean="0"/>
          </a:p>
          <a:p>
            <a:pPr algn="r"/>
            <a:endParaRPr lang="en-CA" sz="3400" dirty="0"/>
          </a:p>
          <a:p>
            <a:pPr algn="r"/>
            <a:r>
              <a:rPr lang="en-CA" sz="2600" dirty="0" smtClean="0"/>
              <a:t>Nazli Farahmand</a:t>
            </a:r>
            <a:endParaRPr lang="en-CA" sz="2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9762" y="1284867"/>
            <a:ext cx="8372475" cy="2066925"/>
          </a:xfrm>
          <a:prstGeom prst="rect">
            <a:avLst/>
          </a:prstGeom>
        </p:spPr>
      </p:pic>
    </p:spTree>
    <p:extLst>
      <p:ext uri="{BB962C8B-B14F-4D97-AF65-F5344CB8AC3E}">
        <p14:creationId xmlns:p14="http://schemas.microsoft.com/office/powerpoint/2010/main" val="25850779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Tenancy Agreement</a:t>
            </a:r>
            <a:endParaRPr lang="en-US" dirty="0"/>
          </a:p>
        </p:txBody>
      </p:sp>
      <p:sp>
        <p:nvSpPr>
          <p:cNvPr id="3" name="Content Placeholder 2"/>
          <p:cNvSpPr>
            <a:spLocks noGrp="1"/>
          </p:cNvSpPr>
          <p:nvPr>
            <p:ph idx="1"/>
          </p:nvPr>
        </p:nvSpPr>
        <p:spPr/>
        <p:txBody>
          <a:bodyPr/>
          <a:lstStyle/>
          <a:p>
            <a:r>
              <a:rPr lang="en-US" dirty="0" smtClean="0"/>
              <a:t>Lease agreement.</a:t>
            </a:r>
          </a:p>
          <a:p>
            <a:r>
              <a:rPr lang="en-US" dirty="0"/>
              <a:t>L</a:t>
            </a:r>
            <a:r>
              <a:rPr lang="en-US" dirty="0" smtClean="0"/>
              <a:t>egal </a:t>
            </a:r>
            <a:r>
              <a:rPr lang="en-US" dirty="0"/>
              <a:t>contract between you </a:t>
            </a:r>
            <a:r>
              <a:rPr lang="en-US" dirty="0" smtClean="0"/>
              <a:t>and </a:t>
            </a:r>
            <a:r>
              <a:rPr lang="en-US" dirty="0"/>
              <a:t>your </a:t>
            </a:r>
            <a:r>
              <a:rPr lang="en-US" dirty="0" smtClean="0"/>
              <a:t>landlord.</a:t>
            </a:r>
          </a:p>
          <a:p>
            <a:r>
              <a:rPr lang="en-US" dirty="0"/>
              <a:t>R</a:t>
            </a:r>
            <a:r>
              <a:rPr lang="en-US" dirty="0" smtClean="0"/>
              <a:t>ead </a:t>
            </a:r>
            <a:r>
              <a:rPr lang="en-US" dirty="0"/>
              <a:t>it carefully and make sure you understand it before signing it </a:t>
            </a:r>
          </a:p>
        </p:txBody>
      </p:sp>
    </p:spTree>
    <p:extLst>
      <p:ext uri="{BB962C8B-B14F-4D97-AF65-F5344CB8AC3E}">
        <p14:creationId xmlns:p14="http://schemas.microsoft.com/office/powerpoint/2010/main" val="572286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976" t="14287" r="17976" b="8773"/>
          <a:stretch/>
        </p:blipFill>
        <p:spPr bwMode="auto">
          <a:xfrm>
            <a:off x="1944914" y="0"/>
            <a:ext cx="7808686" cy="6618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0890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Tenancy Agreement</a:t>
            </a:r>
          </a:p>
        </p:txBody>
      </p:sp>
      <p:sp>
        <p:nvSpPr>
          <p:cNvPr id="3" name="Content Placeholder 2"/>
          <p:cNvSpPr>
            <a:spLocks noGrp="1"/>
          </p:cNvSpPr>
          <p:nvPr>
            <p:ph idx="1"/>
          </p:nvPr>
        </p:nvSpPr>
        <p:spPr>
          <a:xfrm>
            <a:off x="838199" y="1820864"/>
            <a:ext cx="4959485" cy="3120788"/>
          </a:xfrm>
        </p:spPr>
        <p:txBody>
          <a:bodyPr>
            <a:normAutofit fontScale="92500"/>
          </a:bodyPr>
          <a:lstStyle/>
          <a:p>
            <a:r>
              <a:rPr lang="en-US" sz="2800" dirty="0" smtClean="0"/>
              <a:t>Lease agreement can have </a:t>
            </a:r>
            <a:r>
              <a:rPr lang="en-US" sz="2800" dirty="0"/>
              <a:t>a</a:t>
            </a:r>
            <a:r>
              <a:rPr lang="en-US" sz="2800" dirty="0" smtClean="0"/>
              <a:t>dditional terms</a:t>
            </a:r>
          </a:p>
          <a:p>
            <a:endParaRPr lang="en-US" sz="2800" dirty="0" smtClean="0"/>
          </a:p>
          <a:p>
            <a:r>
              <a:rPr lang="en-US" sz="2800" dirty="0" smtClean="0"/>
              <a:t>Any terms that conflict with the law are invalid.</a:t>
            </a:r>
          </a:p>
          <a:p>
            <a:pPr lvl="1"/>
            <a:r>
              <a:rPr lang="en-US" sz="2400" dirty="0" smtClean="0"/>
              <a:t>Invalid terms </a:t>
            </a:r>
            <a:r>
              <a:rPr lang="en-US" sz="2400" u="sng" dirty="0" smtClean="0"/>
              <a:t>do not </a:t>
            </a:r>
            <a:r>
              <a:rPr lang="en-US" sz="2400" dirty="0" smtClean="0"/>
              <a:t>invalidate the lease agreement </a:t>
            </a:r>
            <a:r>
              <a:rPr lang="en-US" sz="2400" dirty="0"/>
              <a:t> </a:t>
            </a:r>
            <a:r>
              <a:rPr lang="en-US" sz="2400" dirty="0" smtClean="0"/>
              <a:t>as a whole.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8586" y="3716525"/>
            <a:ext cx="4165600" cy="269538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7550" y="457200"/>
            <a:ext cx="3307672" cy="1841688"/>
          </a:xfrm>
          <a:prstGeom prst="rect">
            <a:avLst/>
          </a:prstGeom>
        </p:spPr>
      </p:pic>
      <p:sp>
        <p:nvSpPr>
          <p:cNvPr id="6" name="Down Arrow 5"/>
          <p:cNvSpPr/>
          <p:nvPr/>
        </p:nvSpPr>
        <p:spPr>
          <a:xfrm>
            <a:off x="8420100" y="2628900"/>
            <a:ext cx="590550" cy="952500"/>
          </a:xfrm>
          <a:prstGeom prst="down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66521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5"/>
          <p:cNvSpPr>
            <a:spLocks noGrp="1"/>
          </p:cNvSpPr>
          <p:nvPr>
            <p:ph idx="1"/>
          </p:nvPr>
        </p:nvSpPr>
        <p:spPr>
          <a:xfrm>
            <a:off x="838200" y="1864406"/>
            <a:ext cx="10744200" cy="4710565"/>
          </a:xfrm>
        </p:spPr>
        <p:txBody>
          <a:bodyPr>
            <a:normAutofit/>
          </a:bodyPr>
          <a:lstStyle/>
          <a:p>
            <a:r>
              <a:rPr lang="en-US" dirty="0" smtClean="0"/>
              <a:t>Read the tenancy agreement carefully.</a:t>
            </a:r>
          </a:p>
          <a:p>
            <a:r>
              <a:rPr lang="en-US" dirty="0" smtClean="0"/>
              <a:t>Seek legal advice </a:t>
            </a:r>
          </a:p>
          <a:p>
            <a:r>
              <a:rPr lang="en-US" dirty="0" smtClean="0"/>
              <a:t>Keep a copy of the tenancy agreement.</a:t>
            </a:r>
          </a:p>
          <a:p>
            <a:pPr lvl="1"/>
            <a:r>
              <a:rPr lang="en-US" dirty="0" smtClean="0"/>
              <a:t>Your landlord should provide the tenant with the copy of lease agreement within </a:t>
            </a:r>
            <a:r>
              <a:rPr lang="en-US" dirty="0"/>
              <a:t>21 days after the tenant </a:t>
            </a:r>
            <a:r>
              <a:rPr lang="en-US" dirty="0" smtClean="0"/>
              <a:t>signs</a:t>
            </a:r>
          </a:p>
          <a:p>
            <a:pPr lvl="1"/>
            <a:r>
              <a:rPr lang="en-US" dirty="0" smtClean="0"/>
              <a:t> If landlord refused</a:t>
            </a:r>
          </a:p>
          <a:p>
            <a:pPr lvl="2"/>
            <a:r>
              <a:rPr lang="en-US" dirty="0" smtClean="0"/>
              <a:t>the </a:t>
            </a:r>
            <a:r>
              <a:rPr lang="en-US" dirty="0"/>
              <a:t>tenant can refuse to pay </a:t>
            </a:r>
            <a:r>
              <a:rPr lang="en-US" dirty="0" smtClean="0"/>
              <a:t>one month of rent. </a:t>
            </a:r>
          </a:p>
          <a:p>
            <a:pPr lvl="2"/>
            <a:r>
              <a:rPr lang="en-US" dirty="0"/>
              <a:t>O</a:t>
            </a:r>
            <a:r>
              <a:rPr lang="en-US" dirty="0" smtClean="0"/>
              <a:t>nce </a:t>
            </a:r>
            <a:r>
              <a:rPr lang="en-US" dirty="0"/>
              <a:t>the landlord provides the tenant with the document(s), the tenant must immediately pay all the rent that they withheld</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5350" y="0"/>
            <a:ext cx="3676650" cy="3666054"/>
          </a:xfrm>
          <a:prstGeom prst="rect">
            <a:avLst/>
          </a:prstGeom>
        </p:spPr>
      </p:pic>
    </p:spTree>
    <p:extLst>
      <p:ext uri="{BB962C8B-B14F-4D97-AF65-F5344CB8AC3E}">
        <p14:creationId xmlns:p14="http://schemas.microsoft.com/office/powerpoint/2010/main" val="219076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Tenant Rights and Responsibilities</a:t>
            </a:r>
            <a:endParaRPr lang="en-US" dirty="0"/>
          </a:p>
        </p:txBody>
      </p:sp>
      <p:sp>
        <p:nvSpPr>
          <p:cNvPr id="3" name="Content Placeholder 2"/>
          <p:cNvSpPr>
            <a:spLocks noGrp="1"/>
          </p:cNvSpPr>
          <p:nvPr>
            <p:ph idx="1"/>
          </p:nvPr>
        </p:nvSpPr>
        <p:spPr/>
        <p:txBody>
          <a:bodyPr>
            <a:normAutofit/>
          </a:bodyPr>
          <a:lstStyle/>
          <a:p>
            <a:r>
              <a:rPr lang="en-US" dirty="0"/>
              <a:t>T</a:t>
            </a:r>
            <a:r>
              <a:rPr lang="en-US" dirty="0" smtClean="0"/>
              <a:t>enant </a:t>
            </a:r>
            <a:r>
              <a:rPr lang="en-US" dirty="0"/>
              <a:t>is responsible for keeping the unit clean, up to the standard that most people consider ordinary or normal </a:t>
            </a:r>
            <a:r>
              <a:rPr lang="en-US" dirty="0" smtClean="0"/>
              <a:t>cleanliness</a:t>
            </a:r>
          </a:p>
          <a:p>
            <a:r>
              <a:rPr lang="en-US" dirty="0"/>
              <a:t>T</a:t>
            </a:r>
            <a:r>
              <a:rPr lang="en-US" dirty="0" smtClean="0"/>
              <a:t>enant </a:t>
            </a:r>
            <a:r>
              <a:rPr lang="en-US" dirty="0"/>
              <a:t>could be evicted for putting the safety of the landlord or other tenants at risk. </a:t>
            </a:r>
          </a:p>
          <a:p>
            <a:pPr lvl="1"/>
            <a:r>
              <a:rPr lang="en-US" dirty="0"/>
              <a:t>The unit is so dirty that it attracts pests</a:t>
            </a:r>
          </a:p>
          <a:p>
            <a:pPr lvl="1"/>
            <a:r>
              <a:rPr lang="en-US" dirty="0"/>
              <a:t>The unit is so cluttered that it poses a fire </a:t>
            </a:r>
            <a:r>
              <a:rPr lang="en-US" dirty="0" smtClean="0"/>
              <a:t>hazard</a:t>
            </a:r>
          </a:p>
        </p:txBody>
      </p:sp>
    </p:spTree>
    <p:extLst>
      <p:ext uri="{BB962C8B-B14F-4D97-AF65-F5344CB8AC3E}">
        <p14:creationId xmlns:p14="http://schemas.microsoft.com/office/powerpoint/2010/main" val="8169013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Tenant Rights and Responsibilities</a:t>
            </a:r>
            <a:endParaRPr lang="en-US" dirty="0"/>
          </a:p>
        </p:txBody>
      </p:sp>
      <p:sp>
        <p:nvSpPr>
          <p:cNvPr id="3" name="Content Placeholder 2"/>
          <p:cNvSpPr>
            <a:spLocks noGrp="1"/>
          </p:cNvSpPr>
          <p:nvPr>
            <p:ph idx="1"/>
          </p:nvPr>
        </p:nvSpPr>
        <p:spPr/>
        <p:txBody>
          <a:bodyPr/>
          <a:lstStyle/>
          <a:p>
            <a:r>
              <a:rPr lang="en-US" dirty="0" smtClean="0"/>
              <a:t>Damages</a:t>
            </a:r>
          </a:p>
          <a:p>
            <a:pPr lvl="1"/>
            <a:r>
              <a:rPr lang="en-US" dirty="0" smtClean="0"/>
              <a:t>The </a:t>
            </a:r>
            <a:r>
              <a:rPr lang="en-US" dirty="0"/>
              <a:t>tenant is also responsible for repairing or paying for any </a:t>
            </a:r>
            <a:r>
              <a:rPr lang="en-US" dirty="0" smtClean="0"/>
              <a:t>undue damage </a:t>
            </a:r>
            <a:r>
              <a:rPr lang="en-US" dirty="0"/>
              <a:t>to the rental property they caused or caused by their guests or </a:t>
            </a:r>
            <a:r>
              <a:rPr lang="en-US" dirty="0" smtClean="0"/>
              <a:t>another </a:t>
            </a:r>
            <a:r>
              <a:rPr lang="en-US" dirty="0"/>
              <a:t>person living in the rental </a:t>
            </a:r>
            <a:r>
              <a:rPr lang="en-US" dirty="0" smtClean="0"/>
              <a:t>unit through willful or negligent conduct.</a:t>
            </a:r>
          </a:p>
          <a:p>
            <a:pPr lvl="1"/>
            <a:r>
              <a:rPr lang="en-US" dirty="0" smtClean="0"/>
              <a:t>Does not include normal wear and tear</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4340" y="4808388"/>
            <a:ext cx="2700020" cy="1668612"/>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8000" y="4808388"/>
            <a:ext cx="2727960" cy="1668612"/>
          </a:xfrm>
          <a:prstGeom prst="rect">
            <a:avLst/>
          </a:prstGeom>
        </p:spPr>
      </p:pic>
      <p:sp>
        <p:nvSpPr>
          <p:cNvPr id="6" name="TextBox 5"/>
          <p:cNvSpPr txBox="1"/>
          <p:nvPr/>
        </p:nvSpPr>
        <p:spPr>
          <a:xfrm>
            <a:off x="5270500" y="4968562"/>
            <a:ext cx="1478280" cy="523220"/>
          </a:xfrm>
          <a:prstGeom prst="rect">
            <a:avLst/>
          </a:prstGeom>
          <a:noFill/>
        </p:spPr>
        <p:txBody>
          <a:bodyPr wrap="square" rtlCol="0">
            <a:spAutoFit/>
          </a:bodyPr>
          <a:lstStyle/>
          <a:p>
            <a:r>
              <a:rPr lang="en-US" sz="2800" dirty="0" smtClean="0">
                <a:solidFill>
                  <a:srgbClr val="FF0000"/>
                </a:solidFill>
              </a:rPr>
              <a:t>VS</a:t>
            </a:r>
            <a:endParaRPr lang="en-US" sz="2800" dirty="0">
              <a:solidFill>
                <a:srgbClr val="FF0000"/>
              </a:solidFill>
            </a:endParaRPr>
          </a:p>
        </p:txBody>
      </p:sp>
    </p:spTree>
    <p:extLst>
      <p:ext uri="{BB962C8B-B14F-4D97-AF65-F5344CB8AC3E}">
        <p14:creationId xmlns:p14="http://schemas.microsoft.com/office/powerpoint/2010/main" val="12181508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Landlord Rights and Responsibilities </a:t>
            </a:r>
            <a:endParaRPr lang="en-US" dirty="0"/>
          </a:p>
        </p:txBody>
      </p:sp>
      <p:sp>
        <p:nvSpPr>
          <p:cNvPr id="3" name="Content Placeholder 2"/>
          <p:cNvSpPr>
            <a:spLocks noGrp="1"/>
          </p:cNvSpPr>
          <p:nvPr>
            <p:ph idx="1"/>
          </p:nvPr>
        </p:nvSpPr>
        <p:spPr>
          <a:xfrm>
            <a:off x="838200" y="1820863"/>
            <a:ext cx="9464040" cy="3878897"/>
          </a:xfrm>
        </p:spPr>
        <p:txBody>
          <a:bodyPr>
            <a:normAutofit lnSpcReduction="10000"/>
          </a:bodyPr>
          <a:lstStyle/>
          <a:p>
            <a:r>
              <a:rPr lang="en-US" dirty="0"/>
              <a:t>It is the landlord's responsibility to maintain the unit in a good state of </a:t>
            </a:r>
            <a:r>
              <a:rPr lang="en-US" dirty="0" smtClean="0"/>
              <a:t>repair.</a:t>
            </a:r>
          </a:p>
          <a:p>
            <a:pPr lvl="1"/>
            <a:r>
              <a:rPr lang="en-US" dirty="0" smtClean="0"/>
              <a:t>Electrical, plumbing or heating system</a:t>
            </a:r>
          </a:p>
          <a:p>
            <a:pPr lvl="1"/>
            <a:r>
              <a:rPr lang="en-US" dirty="0" smtClean="0"/>
              <a:t>Appliances</a:t>
            </a:r>
          </a:p>
          <a:p>
            <a:pPr lvl="1"/>
            <a:r>
              <a:rPr lang="en-US" dirty="0" smtClean="0"/>
              <a:t>Carpet in the unit or common areas</a:t>
            </a:r>
          </a:p>
          <a:p>
            <a:pPr lvl="1"/>
            <a:r>
              <a:rPr lang="en-US" dirty="0" smtClean="0"/>
              <a:t>Walls, roofs, celling and more</a:t>
            </a:r>
          </a:p>
          <a:p>
            <a:r>
              <a:rPr lang="en-US" dirty="0" smtClean="0"/>
              <a:t>The </a:t>
            </a:r>
            <a:r>
              <a:rPr lang="en-US" dirty="0"/>
              <a:t>landlord must follow all fire safety </a:t>
            </a:r>
            <a:r>
              <a:rPr lang="en-US" dirty="0" smtClean="0"/>
              <a:t>laws, property standard by-laws and building codes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4100" y="5410200"/>
            <a:ext cx="1982439" cy="13004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4749" y="5516880"/>
            <a:ext cx="1514982" cy="1066800"/>
          </a:xfrm>
          <a:prstGeom prst="rect">
            <a:avLst/>
          </a:prstGeom>
        </p:spPr>
      </p:pic>
    </p:spTree>
    <p:extLst>
      <p:ext uri="{BB962C8B-B14F-4D97-AF65-F5344CB8AC3E}">
        <p14:creationId xmlns:p14="http://schemas.microsoft.com/office/powerpoint/2010/main" val="12787864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When you have a pest or maintenance problem</a:t>
            </a:r>
          </a:p>
        </p:txBody>
      </p:sp>
      <p:sp>
        <p:nvSpPr>
          <p:cNvPr id="3" name="Content Placeholder 2"/>
          <p:cNvSpPr>
            <a:spLocks noGrp="1"/>
          </p:cNvSpPr>
          <p:nvPr>
            <p:ph idx="1"/>
          </p:nvPr>
        </p:nvSpPr>
        <p:spPr>
          <a:xfrm>
            <a:off x="838200" y="1820863"/>
            <a:ext cx="7372350" cy="4351337"/>
          </a:xfrm>
        </p:spPr>
        <p:txBody>
          <a:bodyPr>
            <a:normAutofit/>
          </a:bodyPr>
          <a:lstStyle/>
          <a:p>
            <a:r>
              <a:rPr lang="en-US" dirty="0" smtClean="0"/>
              <a:t>Keep </a:t>
            </a:r>
            <a:r>
              <a:rPr lang="en-US" dirty="0"/>
              <a:t>p</a:t>
            </a:r>
            <a:r>
              <a:rPr lang="en-US" dirty="0" smtClean="0"/>
              <a:t>ictures </a:t>
            </a:r>
            <a:r>
              <a:rPr lang="en-US" dirty="0"/>
              <a:t>of the maintenance problem</a:t>
            </a:r>
          </a:p>
          <a:p>
            <a:r>
              <a:rPr lang="en-US" dirty="0" smtClean="0"/>
              <a:t>Put </a:t>
            </a:r>
            <a:r>
              <a:rPr lang="en-US" dirty="0"/>
              <a:t>all requests for repairs to the </a:t>
            </a:r>
            <a:r>
              <a:rPr lang="en-US" dirty="0" smtClean="0"/>
              <a:t>landlord </a:t>
            </a:r>
            <a:r>
              <a:rPr lang="en-US" dirty="0"/>
              <a:t>in </a:t>
            </a:r>
            <a:r>
              <a:rPr lang="en-US" dirty="0" smtClean="0"/>
              <a:t>writing and keep </a:t>
            </a:r>
            <a:r>
              <a:rPr lang="en-US" dirty="0"/>
              <a:t>a copy for </a:t>
            </a:r>
            <a:r>
              <a:rPr lang="en-US" dirty="0" smtClean="0"/>
              <a:t>yourself</a:t>
            </a:r>
          </a:p>
          <a:p>
            <a:pPr lvl="1"/>
            <a:r>
              <a:rPr lang="en-US" dirty="0" smtClean="0"/>
              <a:t>Text and emails </a:t>
            </a:r>
          </a:p>
          <a:p>
            <a:r>
              <a:rPr lang="en-US" dirty="0" smtClean="0"/>
              <a:t>Log the dates and times when </a:t>
            </a:r>
            <a:r>
              <a:rPr lang="en-US" dirty="0"/>
              <a:t>the </a:t>
            </a:r>
            <a:r>
              <a:rPr lang="en-US" dirty="0" smtClean="0"/>
              <a:t>you </a:t>
            </a:r>
            <a:r>
              <a:rPr lang="en-US" dirty="0"/>
              <a:t>spoke with the </a:t>
            </a:r>
            <a:r>
              <a:rPr lang="en-US" dirty="0" smtClean="0"/>
              <a:t>landlord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8442" y="1274647"/>
            <a:ext cx="3676650" cy="3666054"/>
          </a:xfrm>
          <a:prstGeom prst="rect">
            <a:avLst/>
          </a:prstGeom>
        </p:spPr>
      </p:pic>
    </p:spTree>
    <p:extLst>
      <p:ext uri="{BB962C8B-B14F-4D97-AF65-F5344CB8AC3E}">
        <p14:creationId xmlns:p14="http://schemas.microsoft.com/office/powerpoint/2010/main" val="3971904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2278"/>
            <a:ext cx="10515600" cy="1325562"/>
          </a:xfrm>
        </p:spPr>
        <p:txBody>
          <a:bodyPr>
            <a:normAutofit fontScale="90000"/>
          </a:bodyPr>
          <a:lstStyle/>
          <a:p>
            <a:r>
              <a:rPr lang="en-US" dirty="0"/>
              <a:t>When you have a pest or maintenance problem</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648142"/>
            <a:ext cx="3312500" cy="2209858"/>
          </a:xfr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12500" y="4648143"/>
            <a:ext cx="3094768" cy="220985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1418" y="4648142"/>
            <a:ext cx="2880581" cy="220985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10275" y="4648142"/>
            <a:ext cx="3361739" cy="2199137"/>
          </a:xfrm>
          <a:prstGeom prst="rect">
            <a:avLst/>
          </a:prstGeom>
        </p:spPr>
      </p:pic>
      <p:sp>
        <p:nvSpPr>
          <p:cNvPr id="11" name="Rectangle 10"/>
          <p:cNvSpPr/>
          <p:nvPr/>
        </p:nvSpPr>
        <p:spPr>
          <a:xfrm>
            <a:off x="838200" y="1600200"/>
            <a:ext cx="9997440" cy="1200329"/>
          </a:xfrm>
          <a:prstGeom prst="rect">
            <a:avLst/>
          </a:prstGeom>
        </p:spPr>
        <p:txBody>
          <a:bodyPr wrap="square">
            <a:spAutoFit/>
          </a:bodyPr>
          <a:lstStyle/>
          <a:p>
            <a:pPr marL="285750" indent="-285750">
              <a:buFont typeface="Arial" charset="0"/>
              <a:buChar char="•"/>
            </a:pPr>
            <a:r>
              <a:rPr lang="en-US" sz="2400" dirty="0" smtClean="0">
                <a:solidFill>
                  <a:prstClr val="black"/>
                </a:solidFill>
              </a:rPr>
              <a:t>Pest Control</a:t>
            </a:r>
          </a:p>
          <a:p>
            <a:pPr marL="742950" lvl="1" indent="-285750">
              <a:buFont typeface="Arial" charset="0"/>
              <a:buChar char="•"/>
            </a:pPr>
            <a:r>
              <a:rPr lang="en-US" sz="2400" dirty="0" smtClean="0">
                <a:solidFill>
                  <a:prstClr val="black"/>
                </a:solidFill>
              </a:rPr>
              <a:t>The tenant should also cooperate with the landlord with entry and pest control preparation.</a:t>
            </a:r>
          </a:p>
        </p:txBody>
      </p:sp>
    </p:spTree>
    <p:extLst>
      <p:ext uri="{BB962C8B-B14F-4D97-AF65-F5344CB8AC3E}">
        <p14:creationId xmlns:p14="http://schemas.microsoft.com/office/powerpoint/2010/main" val="2126712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If you don</a:t>
            </a:r>
            <a:r>
              <a:rPr lang="uk-UA" dirty="0" smtClean="0"/>
              <a:t>’</a:t>
            </a:r>
            <a:r>
              <a:rPr lang="en-US" dirty="0" smtClean="0"/>
              <a:t>t cooperate</a:t>
            </a:r>
            <a:r>
              <a:rPr lang="is-IS" dirty="0" smtClean="0"/>
              <a:t>…</a:t>
            </a:r>
            <a:endParaRPr lang="en-US" dirty="0" smtClean="0"/>
          </a:p>
          <a:p>
            <a:pPr lvl="1"/>
            <a:r>
              <a:rPr lang="en-US" dirty="0" smtClean="0"/>
              <a:t>The landlord can </a:t>
            </a:r>
            <a:r>
              <a:rPr lang="en-US" dirty="0"/>
              <a:t>give the tenant notice to end the tenancy. </a:t>
            </a:r>
          </a:p>
          <a:p>
            <a:pPr lvl="1"/>
            <a:r>
              <a:rPr lang="en-US" dirty="0" smtClean="0"/>
              <a:t>The </a:t>
            </a:r>
            <a:r>
              <a:rPr lang="en-US" dirty="0"/>
              <a:t>notice provides </a:t>
            </a:r>
            <a:r>
              <a:rPr lang="en-US" dirty="0" smtClean="0"/>
              <a:t>the tenant </a:t>
            </a:r>
            <a:r>
              <a:rPr lang="en-US" dirty="0"/>
              <a:t>with 7 days to </a:t>
            </a:r>
            <a:r>
              <a:rPr lang="en-US" dirty="0" smtClean="0"/>
              <a:t>allow entry and/or prepare for pest control.</a:t>
            </a:r>
          </a:p>
          <a:p>
            <a:pPr lvl="1"/>
            <a:r>
              <a:rPr lang="en-US" dirty="0" smtClean="0"/>
              <a:t>The landlord can file an application for eviction.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2320" y="3703320"/>
            <a:ext cx="1795143" cy="2689543"/>
          </a:xfrm>
          <a:prstGeom prst="rect">
            <a:avLst/>
          </a:prstGeom>
        </p:spPr>
      </p:pic>
    </p:spTree>
    <p:extLst>
      <p:ext uri="{BB962C8B-B14F-4D97-AF65-F5344CB8AC3E}">
        <p14:creationId xmlns:p14="http://schemas.microsoft.com/office/powerpoint/2010/main" val="1647298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a:t>
            </a:r>
            <a:r>
              <a:rPr lang="is-IS" dirty="0" smtClean="0"/>
              <a:t>…</a:t>
            </a:r>
            <a:endParaRPr lang="en-US" dirty="0"/>
          </a:p>
        </p:txBody>
      </p:sp>
      <p:sp>
        <p:nvSpPr>
          <p:cNvPr id="3" name="Content Placeholder 2"/>
          <p:cNvSpPr>
            <a:spLocks noGrp="1"/>
          </p:cNvSpPr>
          <p:nvPr>
            <p:ph idx="1"/>
          </p:nvPr>
        </p:nvSpPr>
        <p:spPr>
          <a:xfrm>
            <a:off x="838200" y="1600200"/>
            <a:ext cx="10515600" cy="4351337"/>
          </a:xfrm>
        </p:spPr>
        <p:txBody>
          <a:bodyPr>
            <a:normAutofit fontScale="92500" lnSpcReduction="10000"/>
          </a:bodyPr>
          <a:lstStyle/>
          <a:p>
            <a:r>
              <a:rPr lang="en-US" dirty="0" smtClean="0"/>
              <a:t>Rental Scam </a:t>
            </a:r>
          </a:p>
          <a:p>
            <a:r>
              <a:rPr lang="en-US" i="1" dirty="0" smtClean="0"/>
              <a:t>Residential Tenancy Act</a:t>
            </a:r>
          </a:p>
          <a:p>
            <a:r>
              <a:rPr lang="en-US" dirty="0"/>
              <a:t>The Landlord and Tenant Board (LTB) </a:t>
            </a:r>
            <a:endParaRPr lang="en-US" dirty="0" smtClean="0"/>
          </a:p>
          <a:p>
            <a:r>
              <a:rPr lang="en-US" dirty="0"/>
              <a:t>Tenancy </a:t>
            </a:r>
            <a:r>
              <a:rPr lang="en-US" dirty="0" smtClean="0"/>
              <a:t>Agreement</a:t>
            </a:r>
          </a:p>
          <a:p>
            <a:r>
              <a:rPr lang="en-CA" dirty="0" smtClean="0"/>
              <a:t>Tenant </a:t>
            </a:r>
            <a:r>
              <a:rPr lang="en-CA" dirty="0"/>
              <a:t>Rights and </a:t>
            </a:r>
            <a:r>
              <a:rPr lang="en-CA" dirty="0" smtClean="0"/>
              <a:t>Responsibilities</a:t>
            </a:r>
          </a:p>
          <a:p>
            <a:r>
              <a:rPr lang="en-CA" dirty="0" smtClean="0"/>
              <a:t>Landlord Rights and Responsibilities</a:t>
            </a:r>
          </a:p>
          <a:p>
            <a:r>
              <a:rPr lang="en-US" dirty="0" smtClean="0"/>
              <a:t>Maintenance Issues</a:t>
            </a:r>
          </a:p>
          <a:p>
            <a:r>
              <a:rPr lang="en-US" dirty="0" smtClean="0"/>
              <a:t>Who Are Roommates?</a:t>
            </a:r>
          </a:p>
          <a:p>
            <a:pPr marL="0" indent="0">
              <a:buNone/>
            </a:pPr>
            <a:endParaRPr lang="en-US" dirty="0"/>
          </a:p>
        </p:txBody>
      </p:sp>
    </p:spTree>
    <p:extLst>
      <p:ext uri="{BB962C8B-B14F-4D97-AF65-F5344CB8AC3E}">
        <p14:creationId xmlns:p14="http://schemas.microsoft.com/office/powerpoint/2010/main" val="1550421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10994" y="274638"/>
            <a:ext cx="2981006" cy="2972415"/>
          </a:xfrm>
          <a:prstGeom prst="rect">
            <a:avLst/>
          </a:prstGeom>
        </p:spPr>
      </p:pic>
      <p:sp>
        <p:nvSpPr>
          <p:cNvPr id="5" name="TextBox 4"/>
          <p:cNvSpPr txBox="1"/>
          <p:nvPr/>
        </p:nvSpPr>
        <p:spPr>
          <a:xfrm>
            <a:off x="838199" y="1828799"/>
            <a:ext cx="7559351" cy="4062651"/>
          </a:xfrm>
          <a:prstGeom prst="rect">
            <a:avLst/>
          </a:prstGeom>
          <a:noFill/>
        </p:spPr>
        <p:txBody>
          <a:bodyPr wrap="square" rtlCol="0">
            <a:spAutoFit/>
          </a:bodyPr>
          <a:lstStyle/>
          <a:p>
            <a:pPr marL="342900" indent="-342900">
              <a:buFont typeface="Arial" charset="0"/>
              <a:buChar char="•"/>
            </a:pPr>
            <a:r>
              <a:rPr lang="en-US" altLang="en-US" sz="2400" dirty="0" smtClean="0">
                <a:ea typeface="MS PGothic" charset="-128"/>
              </a:rPr>
              <a:t>If you need to discard a piece furniture because it </a:t>
            </a:r>
            <a:r>
              <a:rPr lang="en-US" altLang="en-US" sz="2400" dirty="0">
                <a:ea typeface="MS PGothic" charset="-128"/>
              </a:rPr>
              <a:t>cannot be </a:t>
            </a:r>
            <a:r>
              <a:rPr lang="en-US" altLang="en-US" sz="2400" dirty="0" smtClean="0">
                <a:ea typeface="MS PGothic" charset="-128"/>
              </a:rPr>
              <a:t>salvaged</a:t>
            </a:r>
            <a:r>
              <a:rPr lang="en-US" altLang="en-US" sz="2400" dirty="0">
                <a:ea typeface="MS PGothic" charset="-128"/>
              </a:rPr>
              <a:t> </a:t>
            </a:r>
            <a:r>
              <a:rPr lang="en-US" altLang="en-US" sz="2400" dirty="0" smtClean="0">
                <a:ea typeface="MS PGothic" charset="-128"/>
              </a:rPr>
              <a:t>due to a pest problem.</a:t>
            </a:r>
          </a:p>
          <a:p>
            <a:pPr marL="800100" lvl="1" indent="-342900">
              <a:buFont typeface="Arial" charset="0"/>
              <a:buChar char="•"/>
            </a:pPr>
            <a:r>
              <a:rPr lang="en-US" altLang="en-US" sz="2400" dirty="0" smtClean="0">
                <a:ea typeface="MS PGothic" charset="-128"/>
              </a:rPr>
              <a:t>You may be able to get compensation for it from LTB.</a:t>
            </a:r>
          </a:p>
          <a:p>
            <a:pPr marL="914400" lvl="1" indent="-457200">
              <a:buFont typeface="+mj-lt"/>
              <a:buAutoNum type="arabicPeriod"/>
            </a:pPr>
            <a:endParaRPr lang="en-US" altLang="en-US" sz="2400" dirty="0" smtClean="0">
              <a:ea typeface="MS PGothic" charset="-128"/>
            </a:endParaRPr>
          </a:p>
          <a:p>
            <a:pPr marL="914400" lvl="1" indent="-457200">
              <a:buFont typeface="+mj-lt"/>
              <a:buAutoNum type="arabicPeriod"/>
            </a:pPr>
            <a:endParaRPr lang="en-US" altLang="en-US" sz="2400" dirty="0">
              <a:ea typeface="MS PGothic" charset="-128"/>
            </a:endParaRPr>
          </a:p>
          <a:p>
            <a:pPr marL="914400" lvl="1" indent="-457200">
              <a:buFont typeface="+mj-lt"/>
              <a:buAutoNum type="arabicPeriod"/>
            </a:pPr>
            <a:r>
              <a:rPr lang="en-US" altLang="en-US" sz="2400" dirty="0" smtClean="0">
                <a:ea typeface="MS PGothic" charset="-128"/>
              </a:rPr>
              <a:t>Do not discard the furniture without a written opinion of </a:t>
            </a:r>
            <a:r>
              <a:rPr lang="en-CA" altLang="en-US" sz="2400" dirty="0">
                <a:ea typeface="MS PGothic" charset="-128"/>
              </a:rPr>
              <a:t>licensed professional pest control </a:t>
            </a:r>
            <a:r>
              <a:rPr lang="en-CA" altLang="en-US" sz="2400" dirty="0" smtClean="0">
                <a:ea typeface="MS PGothic" charset="-128"/>
              </a:rPr>
              <a:t>operator</a:t>
            </a:r>
          </a:p>
          <a:p>
            <a:pPr marL="914400" lvl="1" indent="-457200">
              <a:buFont typeface="+mj-lt"/>
              <a:buAutoNum type="arabicPeriod"/>
            </a:pPr>
            <a:r>
              <a:rPr lang="en-CA" altLang="en-US" sz="2400" dirty="0" smtClean="0">
                <a:ea typeface="MS PGothic" charset="-128"/>
              </a:rPr>
              <a:t>Inform your landlord in writing</a:t>
            </a:r>
          </a:p>
          <a:p>
            <a:pPr marL="914400" lvl="1" indent="-457200">
              <a:buFont typeface="+mj-lt"/>
              <a:buAutoNum type="arabicPeriod"/>
            </a:pPr>
            <a:r>
              <a:rPr lang="en-CA" altLang="en-US" sz="2400" dirty="0" smtClean="0">
                <a:ea typeface="MS PGothic" charset="-128"/>
              </a:rPr>
              <a:t>Take pictures of the furniture before discarding it</a:t>
            </a:r>
            <a:endParaRPr lang="en-US" altLang="en-US" sz="2400" dirty="0">
              <a:ea typeface="MS PGothic" charset="-128"/>
            </a:endParaRPr>
          </a:p>
          <a:p>
            <a:endParaRPr lang="en-US" dirty="0"/>
          </a:p>
        </p:txBody>
      </p:sp>
      <p:sp>
        <p:nvSpPr>
          <p:cNvPr id="7" name="TextBox 6"/>
          <p:cNvSpPr txBox="1"/>
          <p:nvPr/>
        </p:nvSpPr>
        <p:spPr>
          <a:xfrm>
            <a:off x="2194373" y="3121460"/>
            <a:ext cx="7016621" cy="369332"/>
          </a:xfrm>
          <a:prstGeom prst="rect">
            <a:avLst/>
          </a:prstGeom>
          <a:noFill/>
        </p:spPr>
        <p:txBody>
          <a:bodyPr wrap="square" rtlCol="0">
            <a:spAutoFit/>
          </a:bodyPr>
          <a:lstStyle/>
          <a:p>
            <a:r>
              <a:rPr lang="en-US" dirty="0" smtClean="0">
                <a:solidFill>
                  <a:srgbClr val="FF0000"/>
                </a:solidFill>
              </a:rPr>
              <a:t>Value at the time of disposal!</a:t>
            </a:r>
            <a:endParaRPr lang="en-US" dirty="0">
              <a:solidFill>
                <a:srgbClr val="FF0000"/>
              </a:solidFill>
            </a:endParaRPr>
          </a:p>
        </p:txBody>
      </p:sp>
    </p:spTree>
    <p:extLst>
      <p:ext uri="{BB962C8B-B14F-4D97-AF65-F5344CB8AC3E}">
        <p14:creationId xmlns:p14="http://schemas.microsoft.com/office/powerpoint/2010/main" val="78900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Landlord Refusing to Make Repairs</a:t>
            </a:r>
          </a:p>
        </p:txBody>
      </p:sp>
      <p:sp>
        <p:nvSpPr>
          <p:cNvPr id="3" name="Content Placeholder 2"/>
          <p:cNvSpPr>
            <a:spLocks noGrp="1"/>
          </p:cNvSpPr>
          <p:nvPr>
            <p:ph idx="1"/>
          </p:nvPr>
        </p:nvSpPr>
        <p:spPr/>
        <p:txBody>
          <a:bodyPr>
            <a:normAutofit/>
          </a:bodyPr>
          <a:lstStyle/>
          <a:p>
            <a:r>
              <a:rPr lang="en-US" dirty="0" smtClean="0"/>
              <a:t>The landlord </a:t>
            </a:r>
            <a:r>
              <a:rPr lang="en-US" dirty="0"/>
              <a:t>does not fix it within a reasonable time, the tenant can:</a:t>
            </a:r>
          </a:p>
          <a:p>
            <a:pPr lvl="1"/>
            <a:r>
              <a:rPr lang="en-US" b="1" dirty="0" smtClean="0"/>
              <a:t>Report </a:t>
            </a:r>
            <a:r>
              <a:rPr lang="en-US" b="1" dirty="0"/>
              <a:t>the problem</a:t>
            </a:r>
          </a:p>
          <a:p>
            <a:pPr lvl="2"/>
            <a:r>
              <a:rPr lang="en-US" dirty="0"/>
              <a:t>The tenant can contact </a:t>
            </a:r>
            <a:r>
              <a:rPr lang="en-US" dirty="0" smtClean="0"/>
              <a:t>the City of Windsor who can send a property standards inspector. That inspector can communicate with the landlord and order the landlord to fix the problem </a:t>
            </a:r>
            <a:r>
              <a:rPr lang="en-CA" dirty="0"/>
              <a:t>if it violates the City property standards bylaw</a:t>
            </a:r>
            <a:endParaRPr lang="en-US" dirty="0" smtClean="0"/>
          </a:p>
          <a:p>
            <a:pPr lvl="1"/>
            <a:r>
              <a:rPr lang="en-US" b="1" dirty="0" smtClean="0"/>
              <a:t>Apply </a:t>
            </a:r>
            <a:r>
              <a:rPr lang="en-US" b="1" dirty="0"/>
              <a:t>to the LTB</a:t>
            </a:r>
          </a:p>
          <a:p>
            <a:pPr lvl="2"/>
            <a:r>
              <a:rPr lang="en-US" dirty="0" smtClean="0"/>
              <a:t>tenant </a:t>
            </a:r>
            <a:r>
              <a:rPr lang="en-US" dirty="0"/>
              <a:t>can file </a:t>
            </a:r>
            <a:r>
              <a:rPr lang="en-US" dirty="0" smtClean="0"/>
              <a:t>an application with the LTB. </a:t>
            </a:r>
            <a:endParaRPr lang="en-US" dirty="0">
              <a:hlinkClick r:id="rId2" invalidUrl="http://www.sjto.gov.on.ca/documents/ltb/Tenant Applications &amp; Instructions/T6.pdf"/>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7034" y="4630437"/>
            <a:ext cx="936274" cy="659293"/>
          </a:xfrm>
          <a:prstGeom prst="rect">
            <a:avLst/>
          </a:prstGeom>
        </p:spPr>
      </p:pic>
      <p:pic>
        <p:nvPicPr>
          <p:cNvPr id="5"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071913" y="53975"/>
            <a:ext cx="1018891" cy="1528337"/>
          </a:xfrm>
          <a:prstGeom prst="rect">
            <a:avLst/>
          </a:prstGeom>
        </p:spPr>
      </p:pic>
    </p:spTree>
    <p:extLst>
      <p:ext uri="{BB962C8B-B14F-4D97-AF65-F5344CB8AC3E}">
        <p14:creationId xmlns:p14="http://schemas.microsoft.com/office/powerpoint/2010/main" val="441792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5481" y="3825552"/>
            <a:ext cx="3699328" cy="2522942"/>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0272" y="222608"/>
            <a:ext cx="2763147" cy="2755184"/>
          </a:xfrm>
          <a:prstGeom prst="rect">
            <a:avLst/>
          </a:prstGeom>
        </p:spPr>
      </p:pic>
      <p:sp>
        <p:nvSpPr>
          <p:cNvPr id="7" name="Rectangle 6"/>
          <p:cNvSpPr/>
          <p:nvPr/>
        </p:nvSpPr>
        <p:spPr>
          <a:xfrm>
            <a:off x="410547" y="1866122"/>
            <a:ext cx="8733453" cy="1815882"/>
          </a:xfrm>
          <a:prstGeom prst="rect">
            <a:avLst/>
          </a:prstGeom>
        </p:spPr>
        <p:txBody>
          <a:bodyPr wrap="square">
            <a:spAutoFit/>
          </a:bodyPr>
          <a:lstStyle/>
          <a:p>
            <a:r>
              <a:rPr lang="en-US" sz="2800" b="1" dirty="0"/>
              <a:t>Do not withhold </a:t>
            </a:r>
            <a:r>
              <a:rPr lang="en-US" sz="2800" b="1" dirty="0" smtClean="0"/>
              <a:t>rent</a:t>
            </a:r>
          </a:p>
          <a:p>
            <a:pPr marL="914400" lvl="1" indent="-457200">
              <a:buFont typeface="Arial" charset="0"/>
              <a:buChar char="•"/>
            </a:pPr>
            <a:r>
              <a:rPr lang="en-US" sz="2800" dirty="0" smtClean="0"/>
              <a:t>A </a:t>
            </a:r>
            <a:r>
              <a:rPr lang="en-US" sz="2800" dirty="0"/>
              <a:t>tenant should not withhold any part of the rent, even if the tenant feels that maintenance is poor or a necessary repair has not been done.</a:t>
            </a:r>
          </a:p>
        </p:txBody>
      </p:sp>
    </p:spTree>
    <p:extLst>
      <p:ext uri="{BB962C8B-B14F-4D97-AF65-F5344CB8AC3E}">
        <p14:creationId xmlns:p14="http://schemas.microsoft.com/office/powerpoint/2010/main" val="1527073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Roommates? </a:t>
            </a:r>
            <a:endParaRPr lang="en-US" dirty="0"/>
          </a:p>
        </p:txBody>
      </p:sp>
      <p:sp>
        <p:nvSpPr>
          <p:cNvPr id="3" name="Content Placeholder 2"/>
          <p:cNvSpPr>
            <a:spLocks noGrp="1"/>
          </p:cNvSpPr>
          <p:nvPr>
            <p:ph idx="1"/>
          </p:nvPr>
        </p:nvSpPr>
        <p:spPr/>
        <p:txBody>
          <a:bodyPr/>
          <a:lstStyle/>
          <a:p>
            <a:r>
              <a:rPr lang="en-US" dirty="0" smtClean="0"/>
              <a:t>No legal definition. </a:t>
            </a:r>
          </a:p>
          <a:p>
            <a:r>
              <a:rPr lang="en-US" dirty="0"/>
              <a:t>A "roommate", depending on the circumstances, may be</a:t>
            </a:r>
            <a:r>
              <a:rPr lang="en-US" dirty="0" smtClean="0"/>
              <a:t>:</a:t>
            </a:r>
          </a:p>
          <a:p>
            <a:pPr lvl="1"/>
            <a:r>
              <a:rPr lang="en-US" dirty="0"/>
              <a:t>Joint tenants </a:t>
            </a:r>
          </a:p>
          <a:p>
            <a:pPr lvl="1"/>
            <a:r>
              <a:rPr lang="en-US" dirty="0"/>
              <a:t>Tenants in common </a:t>
            </a:r>
          </a:p>
          <a:p>
            <a:pPr lvl="1"/>
            <a:r>
              <a:rPr lang="en-US" dirty="0" smtClean="0"/>
              <a:t>Subtenants</a:t>
            </a:r>
          </a:p>
          <a:p>
            <a:pPr lvl="1"/>
            <a:r>
              <a:rPr lang="en-US" dirty="0"/>
              <a:t>household/"family" </a:t>
            </a:r>
            <a:r>
              <a:rPr lang="en-US" dirty="0" smtClean="0"/>
              <a:t>members</a:t>
            </a:r>
          </a:p>
          <a:p>
            <a:pPr lvl="1"/>
            <a:r>
              <a:rPr lang="en-US" dirty="0" smtClean="0"/>
              <a:t>Guest of the tenants</a:t>
            </a:r>
          </a:p>
          <a:p>
            <a:pPr lvl="1"/>
            <a:endParaRPr lang="en-US" dirty="0"/>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0032" y="3386511"/>
            <a:ext cx="4590661" cy="2222258"/>
          </a:xfrm>
          <a:prstGeom prst="rect">
            <a:avLst/>
          </a:prstGeom>
        </p:spPr>
      </p:pic>
    </p:spTree>
    <p:extLst>
      <p:ext uri="{BB962C8B-B14F-4D97-AF65-F5344CB8AC3E}">
        <p14:creationId xmlns:p14="http://schemas.microsoft.com/office/powerpoint/2010/main" val="15206808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Joint </a:t>
            </a:r>
            <a:r>
              <a:rPr lang="en-US" dirty="0" smtClean="0"/>
              <a:t>Tenants</a:t>
            </a:r>
            <a:endParaRPr lang="en-US" dirty="0"/>
          </a:p>
        </p:txBody>
      </p:sp>
      <p:sp>
        <p:nvSpPr>
          <p:cNvPr id="5" name="Content Placeholder 4"/>
          <p:cNvSpPr>
            <a:spLocks noGrp="1"/>
          </p:cNvSpPr>
          <p:nvPr>
            <p:ph idx="1"/>
          </p:nvPr>
        </p:nvSpPr>
        <p:spPr>
          <a:xfrm>
            <a:off x="838200" y="1820863"/>
            <a:ext cx="4824663" cy="4351337"/>
          </a:xfrm>
        </p:spPr>
        <p:txBody>
          <a:bodyPr/>
          <a:lstStyle/>
          <a:p>
            <a:r>
              <a:rPr lang="en-US" dirty="0" smtClean="0"/>
              <a:t>Also known as co-tenants</a:t>
            </a:r>
          </a:p>
          <a:p>
            <a:r>
              <a:rPr lang="en-US" dirty="0"/>
              <a:t>S</a:t>
            </a:r>
            <a:r>
              <a:rPr lang="en-US" dirty="0" smtClean="0"/>
              <a:t>ign </a:t>
            </a:r>
            <a:r>
              <a:rPr lang="en-US" dirty="0"/>
              <a:t>a single tenancy agreement with the </a:t>
            </a:r>
            <a:r>
              <a:rPr lang="en-US" dirty="0" smtClean="0"/>
              <a:t>landlord</a:t>
            </a:r>
          </a:p>
          <a:p>
            <a:pPr lvl="1"/>
            <a:r>
              <a:rPr lang="en-US" dirty="0"/>
              <a:t>Oral agreement/written agreement</a:t>
            </a:r>
          </a:p>
          <a:p>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9941" y="1352215"/>
            <a:ext cx="5800601" cy="3680995"/>
          </a:xfrm>
          <a:prstGeom prst="rect">
            <a:avLst/>
          </a:prstGeom>
        </p:spPr>
      </p:pic>
    </p:spTree>
    <p:extLst>
      <p:ext uri="{BB962C8B-B14F-4D97-AF65-F5344CB8AC3E}">
        <p14:creationId xmlns:p14="http://schemas.microsoft.com/office/powerpoint/2010/main" val="19374951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Joint Tenants</a:t>
            </a:r>
          </a:p>
        </p:txBody>
      </p:sp>
      <p:sp>
        <p:nvSpPr>
          <p:cNvPr id="3" name="Content Placeholder 2"/>
          <p:cNvSpPr>
            <a:spLocks noGrp="1"/>
          </p:cNvSpPr>
          <p:nvPr>
            <p:ph idx="1"/>
          </p:nvPr>
        </p:nvSpPr>
        <p:spPr/>
        <p:txBody>
          <a:bodyPr/>
          <a:lstStyle/>
          <a:p>
            <a:r>
              <a:rPr lang="en-US" dirty="0" smtClean="0"/>
              <a:t>Equal interest in the property.</a:t>
            </a:r>
          </a:p>
          <a:p>
            <a:pPr lvl="1"/>
            <a:r>
              <a:rPr lang="en-US" dirty="0"/>
              <a:t>M</a:t>
            </a:r>
            <a:r>
              <a:rPr lang="en-US" dirty="0" smtClean="0"/>
              <a:t>eaning </a:t>
            </a:r>
            <a:r>
              <a:rPr lang="en-US" dirty="0"/>
              <a:t>that each has an equal right to the property without being restricted to a specific part of it</a:t>
            </a:r>
          </a:p>
        </p:txBody>
      </p:sp>
    </p:spTree>
    <p:extLst>
      <p:ext uri="{BB962C8B-B14F-4D97-AF65-F5344CB8AC3E}">
        <p14:creationId xmlns:p14="http://schemas.microsoft.com/office/powerpoint/2010/main" val="1182990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Joint Tenants</a:t>
            </a:r>
          </a:p>
        </p:txBody>
      </p:sp>
      <p:sp>
        <p:nvSpPr>
          <p:cNvPr id="5" name="Content Placeholder 4"/>
          <p:cNvSpPr>
            <a:spLocks noGrp="1"/>
          </p:cNvSpPr>
          <p:nvPr>
            <p:ph idx="1"/>
          </p:nvPr>
        </p:nvSpPr>
        <p:spPr/>
        <p:txBody>
          <a:bodyPr>
            <a:normAutofit/>
          </a:bodyPr>
          <a:lstStyle/>
          <a:p>
            <a:r>
              <a:rPr lang="en-US" dirty="0"/>
              <a:t>J</a:t>
            </a:r>
            <a:r>
              <a:rPr lang="en-US" dirty="0" smtClean="0"/>
              <a:t>ointly </a:t>
            </a:r>
            <a:r>
              <a:rPr lang="en-US" dirty="0"/>
              <a:t>responsible for all conditions of the </a:t>
            </a:r>
            <a:r>
              <a:rPr lang="en-US" dirty="0" smtClean="0"/>
              <a:t>tenancy</a:t>
            </a:r>
          </a:p>
          <a:p>
            <a:pPr lvl="1"/>
            <a:r>
              <a:rPr lang="en-US" dirty="0"/>
              <a:t>T</a:t>
            </a:r>
            <a:r>
              <a:rPr lang="en-US" dirty="0" smtClean="0"/>
              <a:t>ogether </a:t>
            </a:r>
            <a:r>
              <a:rPr lang="en-US" dirty="0"/>
              <a:t>responsible for the full rent, as well as any damage that they </a:t>
            </a:r>
            <a:r>
              <a:rPr lang="en-US" dirty="0" smtClean="0"/>
              <a:t>cause</a:t>
            </a:r>
          </a:p>
          <a:p>
            <a:pPr lvl="1"/>
            <a:r>
              <a:rPr lang="en-US" dirty="0"/>
              <a:t>If the full rent isn't paid on time, the landlord could make everyone move out, and could also take legal action against any or all of the </a:t>
            </a:r>
            <a:r>
              <a:rPr lang="en-US" dirty="0" smtClean="0"/>
              <a:t>roommates</a:t>
            </a:r>
          </a:p>
          <a:p>
            <a:pPr lvl="2"/>
            <a:endParaRPr lang="en-US" dirty="0" smtClean="0"/>
          </a:p>
          <a:p>
            <a:pPr lvl="2"/>
            <a:endParaRPr lang="en-US" dirty="0"/>
          </a:p>
        </p:txBody>
      </p:sp>
    </p:spTree>
    <p:extLst>
      <p:ext uri="{BB962C8B-B14F-4D97-AF65-F5344CB8AC3E}">
        <p14:creationId xmlns:p14="http://schemas.microsoft.com/office/powerpoint/2010/main" val="20662259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Joint Tenants</a:t>
            </a:r>
          </a:p>
        </p:txBody>
      </p:sp>
      <p:sp>
        <p:nvSpPr>
          <p:cNvPr id="3" name="Content Placeholder 2"/>
          <p:cNvSpPr>
            <a:spLocks noGrp="1"/>
          </p:cNvSpPr>
          <p:nvPr>
            <p:ph idx="1"/>
          </p:nvPr>
        </p:nvSpPr>
        <p:spPr/>
        <p:txBody>
          <a:bodyPr/>
          <a:lstStyle/>
          <a:p>
            <a:r>
              <a:rPr lang="en-US" dirty="0"/>
              <a:t>Jointly responsible for all conditions of the </a:t>
            </a:r>
            <a:r>
              <a:rPr lang="en-US" dirty="0" smtClean="0"/>
              <a:t>tenancy</a:t>
            </a:r>
          </a:p>
          <a:p>
            <a:pPr lvl="1"/>
            <a:r>
              <a:rPr lang="en-US" dirty="0"/>
              <a:t>Everyone is responsible for any undue damages to the property and pest control preparation</a:t>
            </a:r>
          </a:p>
          <a:p>
            <a:pPr lvl="2"/>
            <a:r>
              <a:rPr lang="en-US" dirty="0"/>
              <a:t>If one of the roommates did not </a:t>
            </a:r>
            <a:r>
              <a:rPr lang="en-US" dirty="0" smtClean="0"/>
              <a:t>cooperate, the landlord </a:t>
            </a:r>
            <a:r>
              <a:rPr lang="en-US" dirty="0"/>
              <a:t>could also take legal action against any or all of the roommates</a:t>
            </a:r>
          </a:p>
          <a:p>
            <a:endParaRPr lang="en-US" dirty="0"/>
          </a:p>
          <a:p>
            <a:endParaRPr lang="en-US" dirty="0"/>
          </a:p>
        </p:txBody>
      </p:sp>
    </p:spTree>
    <p:extLst>
      <p:ext uri="{BB962C8B-B14F-4D97-AF65-F5344CB8AC3E}">
        <p14:creationId xmlns:p14="http://schemas.microsoft.com/office/powerpoint/2010/main" val="1272979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60307" y="1195220"/>
            <a:ext cx="6671386" cy="4351337"/>
          </a:xfrm>
        </p:spPr>
      </p:pic>
    </p:spTree>
    <p:extLst>
      <p:ext uri="{BB962C8B-B14F-4D97-AF65-F5344CB8AC3E}">
        <p14:creationId xmlns:p14="http://schemas.microsoft.com/office/powerpoint/2010/main" val="2046978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Joint Tenants</a:t>
            </a:r>
          </a:p>
        </p:txBody>
      </p:sp>
      <p:sp>
        <p:nvSpPr>
          <p:cNvPr id="5" name="Content Placeholder 4"/>
          <p:cNvSpPr>
            <a:spLocks noGrp="1"/>
          </p:cNvSpPr>
          <p:nvPr>
            <p:ph idx="1"/>
          </p:nvPr>
        </p:nvSpPr>
        <p:spPr/>
        <p:txBody>
          <a:bodyPr/>
          <a:lstStyle/>
          <a:p>
            <a:r>
              <a:rPr lang="en-US" dirty="0" smtClean="0"/>
              <a:t>If you have any problems with your co-tenants</a:t>
            </a:r>
          </a:p>
          <a:p>
            <a:pPr lvl="1"/>
            <a:r>
              <a:rPr lang="en-US" dirty="0" smtClean="0"/>
              <a:t>The landlord does not have any responsibilities to resolve any issues between co-tenants</a:t>
            </a:r>
          </a:p>
          <a:p>
            <a:pPr lvl="1"/>
            <a:r>
              <a:rPr lang="en-US" dirty="0" smtClean="0"/>
              <a:t>Any </a:t>
            </a:r>
            <a:r>
              <a:rPr lang="en-US" dirty="0"/>
              <a:t>monetary </a:t>
            </a:r>
            <a:r>
              <a:rPr lang="en-US" dirty="0" smtClean="0"/>
              <a:t>issues can be </a:t>
            </a:r>
            <a:r>
              <a:rPr lang="en-US" dirty="0"/>
              <a:t>settled </a:t>
            </a:r>
            <a:r>
              <a:rPr lang="en-US" dirty="0" smtClean="0"/>
              <a:t>through court</a:t>
            </a:r>
            <a:endParaRPr lang="en-US" dirty="0"/>
          </a:p>
        </p:txBody>
      </p:sp>
    </p:spTree>
    <p:extLst>
      <p:ext uri="{BB962C8B-B14F-4D97-AF65-F5344CB8AC3E}">
        <p14:creationId xmlns:p14="http://schemas.microsoft.com/office/powerpoint/2010/main" val="11509395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a Place</a:t>
            </a:r>
            <a:endParaRPr lang="en-US" dirty="0"/>
          </a:p>
        </p:txBody>
      </p:sp>
      <p:sp>
        <p:nvSpPr>
          <p:cNvPr id="3" name="Content Placeholder 2"/>
          <p:cNvSpPr>
            <a:spLocks noGrp="1"/>
          </p:cNvSpPr>
          <p:nvPr>
            <p:ph idx="1"/>
          </p:nvPr>
        </p:nvSpPr>
        <p:spPr>
          <a:xfrm>
            <a:off x="838200" y="1853890"/>
            <a:ext cx="10515600" cy="4351337"/>
          </a:xfrm>
        </p:spPr>
        <p:txBody>
          <a:bodyPr>
            <a:normAutofit/>
          </a:bodyPr>
          <a:lstStyle/>
          <a:p>
            <a:r>
              <a:rPr lang="en-US" dirty="0" smtClean="0"/>
              <a:t> Be aware of fraudulent advertisements</a:t>
            </a:r>
          </a:p>
          <a:p>
            <a:endParaRPr lang="en-US"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05608" y="533473"/>
            <a:ext cx="1065757" cy="10657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8586" y="534443"/>
            <a:ext cx="3482236" cy="106478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6104" y="2527446"/>
            <a:ext cx="4087660" cy="2299049"/>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6118" y="2527446"/>
            <a:ext cx="3979950" cy="2299049"/>
          </a:xfrm>
          <a:prstGeom prst="rect">
            <a:avLst/>
          </a:prstGeom>
        </p:spPr>
      </p:pic>
      <p:sp>
        <p:nvSpPr>
          <p:cNvPr id="12" name="Striped Right Arrow 11"/>
          <p:cNvSpPr/>
          <p:nvPr/>
        </p:nvSpPr>
        <p:spPr>
          <a:xfrm>
            <a:off x="5115838" y="3549111"/>
            <a:ext cx="940496" cy="480447"/>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70860" y="4339526"/>
            <a:ext cx="1580827" cy="369332"/>
          </a:xfrm>
          <a:prstGeom prst="rect">
            <a:avLst/>
          </a:prstGeom>
          <a:noFill/>
        </p:spPr>
        <p:txBody>
          <a:bodyPr wrap="square" rtlCol="0">
            <a:spAutoFit/>
          </a:bodyPr>
          <a:lstStyle/>
          <a:p>
            <a:r>
              <a:rPr lang="en-US" dirty="0" smtClean="0">
                <a:solidFill>
                  <a:srgbClr val="FF0000"/>
                </a:solidFill>
                <a:latin typeface="Bernard MT Condensed" charset="0"/>
                <a:ea typeface="Bernard MT Condensed" charset="0"/>
                <a:cs typeface="Bernard MT Condensed" charset="0"/>
              </a:rPr>
              <a:t>$700/month</a:t>
            </a:r>
            <a:endParaRPr lang="en-US" dirty="0">
              <a:solidFill>
                <a:srgbClr val="FF0000"/>
              </a:solidFill>
              <a:latin typeface="Bernard MT Condensed" charset="0"/>
              <a:ea typeface="Bernard MT Condensed" charset="0"/>
              <a:cs typeface="Bernard MT Condensed" charset="0"/>
            </a:endParaRPr>
          </a:p>
        </p:txBody>
      </p:sp>
    </p:spTree>
    <p:extLst>
      <p:ext uri="{BB962C8B-B14F-4D97-AF65-F5344CB8AC3E}">
        <p14:creationId xmlns:p14="http://schemas.microsoft.com/office/powerpoint/2010/main" val="12470368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Tenancy in Common</a:t>
            </a:r>
            <a:endParaRPr lang="en-US" dirty="0"/>
          </a:p>
        </p:txBody>
      </p:sp>
      <p:sp>
        <p:nvSpPr>
          <p:cNvPr id="3" name="Content Placeholder 2"/>
          <p:cNvSpPr>
            <a:spLocks noGrp="1"/>
          </p:cNvSpPr>
          <p:nvPr>
            <p:ph idx="1"/>
          </p:nvPr>
        </p:nvSpPr>
        <p:spPr/>
        <p:txBody>
          <a:bodyPr/>
          <a:lstStyle/>
          <a:p>
            <a:r>
              <a:rPr lang="en-US" dirty="0"/>
              <a:t>T</a:t>
            </a:r>
            <a:r>
              <a:rPr lang="en-US" dirty="0" smtClean="0"/>
              <a:t>enants </a:t>
            </a:r>
            <a:r>
              <a:rPr lang="en-US" dirty="0"/>
              <a:t>who live in the same rental unit, but have separate tenancy agreements with the landlord</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7007" y="3077967"/>
            <a:ext cx="5138576" cy="2892409"/>
          </a:xfrm>
          <a:prstGeom prst="rect">
            <a:avLst/>
          </a:prstGeom>
        </p:spPr>
      </p:pic>
    </p:spTree>
    <p:extLst>
      <p:ext uri="{BB962C8B-B14F-4D97-AF65-F5344CB8AC3E}">
        <p14:creationId xmlns:p14="http://schemas.microsoft.com/office/powerpoint/2010/main" val="996560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Tenancy in Common</a:t>
            </a:r>
          </a:p>
        </p:txBody>
      </p:sp>
      <p:sp>
        <p:nvSpPr>
          <p:cNvPr id="3" name="Content Placeholder 2"/>
          <p:cNvSpPr>
            <a:spLocks noGrp="1"/>
          </p:cNvSpPr>
          <p:nvPr>
            <p:ph idx="1"/>
          </p:nvPr>
        </p:nvSpPr>
        <p:spPr/>
        <p:txBody>
          <a:bodyPr/>
          <a:lstStyle/>
          <a:p>
            <a:r>
              <a:rPr lang="en-US" dirty="0" smtClean="0"/>
              <a:t>In tenancy in common you do not have an equal </a:t>
            </a:r>
            <a:r>
              <a:rPr lang="en-US" dirty="0"/>
              <a:t>interest in the property</a:t>
            </a:r>
            <a:r>
              <a:rPr lang="en-US" dirty="0" smtClean="0"/>
              <a:t>.</a:t>
            </a:r>
          </a:p>
          <a:p>
            <a:pPr lvl="1"/>
            <a:r>
              <a:rPr lang="en-US" dirty="0" smtClean="0"/>
              <a:t>You do not have full access to all areas of the property</a:t>
            </a:r>
          </a:p>
          <a:p>
            <a:pPr lvl="1"/>
            <a:endParaRPr lang="en-US" dirty="0" smtClean="0"/>
          </a:p>
          <a:p>
            <a:pPr lvl="1"/>
            <a:endParaRPr lang="en-US" dirty="0"/>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299" y="3345284"/>
            <a:ext cx="3260271" cy="3260271"/>
          </a:xfrm>
          <a:prstGeom prst="rect">
            <a:avLst/>
          </a:prstGeom>
        </p:spPr>
      </p:pic>
    </p:spTree>
    <p:extLst>
      <p:ext uri="{BB962C8B-B14F-4D97-AF65-F5344CB8AC3E}">
        <p14:creationId xmlns:p14="http://schemas.microsoft.com/office/powerpoint/2010/main" val="1139791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Tenancy in Common</a:t>
            </a:r>
          </a:p>
        </p:txBody>
      </p:sp>
      <p:sp>
        <p:nvSpPr>
          <p:cNvPr id="3" name="Content Placeholder 2"/>
          <p:cNvSpPr>
            <a:spLocks noGrp="1"/>
          </p:cNvSpPr>
          <p:nvPr>
            <p:ph idx="1"/>
          </p:nvPr>
        </p:nvSpPr>
        <p:spPr/>
        <p:txBody>
          <a:bodyPr/>
          <a:lstStyle/>
          <a:p>
            <a:r>
              <a:rPr lang="en-US" dirty="0"/>
              <a:t>Y</a:t>
            </a:r>
            <a:r>
              <a:rPr lang="en-US" dirty="0" smtClean="0"/>
              <a:t>ou </a:t>
            </a:r>
            <a:r>
              <a:rPr lang="en-US" dirty="0"/>
              <a:t>are only responsible for your own </a:t>
            </a:r>
            <a:r>
              <a:rPr lang="en-US" dirty="0" smtClean="0"/>
              <a:t>behavior</a:t>
            </a:r>
          </a:p>
          <a:p>
            <a:pPr lvl="1"/>
            <a:r>
              <a:rPr lang="en-US" dirty="0" smtClean="0"/>
              <a:t>If </a:t>
            </a:r>
            <a:r>
              <a:rPr lang="en-US" dirty="0"/>
              <a:t>another tenant fails to pay their rent </a:t>
            </a:r>
            <a:r>
              <a:rPr lang="en-US" dirty="0" smtClean="0"/>
              <a:t>it </a:t>
            </a:r>
            <a:r>
              <a:rPr lang="en-US" dirty="0"/>
              <a:t>has no effect on your </a:t>
            </a:r>
            <a:r>
              <a:rPr lang="en-US" dirty="0" smtClean="0"/>
              <a:t>tenancy</a:t>
            </a:r>
          </a:p>
          <a:p>
            <a:pPr lvl="1"/>
            <a:r>
              <a:rPr lang="en-US" dirty="0" smtClean="0"/>
              <a:t>If another tenant damages the property, you don</a:t>
            </a:r>
            <a:r>
              <a:rPr lang="uk-UA" dirty="0" smtClean="0"/>
              <a:t>’</a:t>
            </a:r>
            <a:r>
              <a:rPr lang="en-US" dirty="0" smtClean="0"/>
              <a:t>t have any responsibilities towards the landlord</a:t>
            </a:r>
            <a:endParaRPr lang="en-US" dirty="0"/>
          </a:p>
        </p:txBody>
      </p:sp>
    </p:spTree>
    <p:extLst>
      <p:ext uri="{BB962C8B-B14F-4D97-AF65-F5344CB8AC3E}">
        <p14:creationId xmlns:p14="http://schemas.microsoft.com/office/powerpoint/2010/main" val="2010777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Read the lease agreement carefully before signing it.</a:t>
            </a:r>
          </a:p>
          <a:p>
            <a:r>
              <a:rPr lang="en-US" dirty="0" smtClean="0"/>
              <a:t>Seek legal advice.</a:t>
            </a:r>
          </a:p>
          <a:p>
            <a:r>
              <a:rPr lang="en-US" dirty="0" smtClean="0"/>
              <a:t>Ask for a copy of the agreement contract.</a:t>
            </a:r>
          </a:p>
          <a:p>
            <a:r>
              <a:rPr lang="en-US" dirty="0" smtClean="0"/>
              <a:t>Pay your rent on </a:t>
            </a:r>
            <a:r>
              <a:rPr lang="en-US" dirty="0"/>
              <a:t>time</a:t>
            </a:r>
            <a:r>
              <a:rPr lang="en-US" dirty="0" smtClean="0"/>
              <a:t>.</a:t>
            </a:r>
          </a:p>
          <a:p>
            <a:r>
              <a:rPr lang="en-US" dirty="0" smtClean="0"/>
              <a:t>Ask for receipts of payments. </a:t>
            </a:r>
            <a:endParaRPr lang="en-US" dirty="0"/>
          </a:p>
          <a:p>
            <a:r>
              <a:rPr lang="en-US" dirty="0" smtClean="0"/>
              <a:t>keep </a:t>
            </a:r>
            <a:r>
              <a:rPr lang="en-US" dirty="0"/>
              <a:t>your unit </a:t>
            </a:r>
            <a:r>
              <a:rPr lang="en-US" dirty="0" smtClean="0"/>
              <a:t>clean</a:t>
            </a:r>
            <a:endParaRPr lang="en-US" dirty="0"/>
          </a:p>
          <a:p>
            <a:r>
              <a:rPr lang="en-US" dirty="0" smtClean="0"/>
              <a:t>Repair any </a:t>
            </a:r>
            <a:r>
              <a:rPr lang="en-US" dirty="0"/>
              <a:t>damage to the rental property caused by you or your </a:t>
            </a:r>
            <a:r>
              <a:rPr lang="en-US" dirty="0" smtClean="0"/>
              <a:t>guests.</a:t>
            </a:r>
          </a:p>
          <a:p>
            <a:r>
              <a:rPr lang="en-US" dirty="0" smtClean="0"/>
              <a:t>You have a right to privacy. </a:t>
            </a:r>
          </a:p>
          <a:p>
            <a:r>
              <a:rPr lang="en-US" dirty="0" smtClean="0"/>
              <a:t>Communicate with your landlord in writing and keep documentation </a:t>
            </a:r>
            <a:r>
              <a:rPr lang="en-US" dirty="0"/>
              <a:t>of </a:t>
            </a:r>
            <a:r>
              <a:rPr lang="en-US" dirty="0" smtClean="0"/>
              <a:t>correspondence.</a:t>
            </a:r>
          </a:p>
        </p:txBody>
      </p:sp>
    </p:spTree>
    <p:extLst>
      <p:ext uri="{BB962C8B-B14F-4D97-AF65-F5344CB8AC3E}">
        <p14:creationId xmlns:p14="http://schemas.microsoft.com/office/powerpoint/2010/main" val="2858816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Educate Yourself</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00200"/>
            <a:ext cx="6894745" cy="1253590"/>
          </a:xfrm>
        </p:spPr>
      </p:pic>
      <p:sp>
        <p:nvSpPr>
          <p:cNvPr id="6" name="Rectangle 5"/>
          <p:cNvSpPr/>
          <p:nvPr/>
        </p:nvSpPr>
        <p:spPr>
          <a:xfrm>
            <a:off x="838199" y="2925762"/>
            <a:ext cx="4125687" cy="523220"/>
          </a:xfrm>
          <a:prstGeom prst="rect">
            <a:avLst/>
          </a:prstGeom>
        </p:spPr>
        <p:txBody>
          <a:bodyPr wrap="square">
            <a:spAutoFit/>
          </a:bodyPr>
          <a:lstStyle/>
          <a:p>
            <a:r>
              <a:rPr lang="en-US" sz="2800" dirty="0">
                <a:solidFill>
                  <a:srgbClr val="FF0000"/>
                </a:solidFill>
              </a:rPr>
              <a:t>http://</a:t>
            </a:r>
            <a:r>
              <a:rPr lang="en-US" sz="2800" dirty="0" err="1" smtClean="0">
                <a:solidFill>
                  <a:srgbClr val="FF0000"/>
                </a:solidFill>
              </a:rPr>
              <a:t>www.sjto.gov.on.ca</a:t>
            </a:r>
            <a:endParaRPr lang="en-US" sz="2800" dirty="0">
              <a:solidFill>
                <a:srgbClr val="FF000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572" y="4029010"/>
            <a:ext cx="3048000" cy="21463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0933" y="3855227"/>
            <a:ext cx="3536712" cy="2320083"/>
          </a:xfrm>
          <a:prstGeom prst="rect">
            <a:avLst/>
          </a:prstGeom>
        </p:spPr>
      </p:pic>
    </p:spTree>
    <p:extLst>
      <p:ext uri="{BB962C8B-B14F-4D97-AF65-F5344CB8AC3E}">
        <p14:creationId xmlns:p14="http://schemas.microsoft.com/office/powerpoint/2010/main" val="1137285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 is help out there</a:t>
            </a:r>
            <a:endParaRPr lang="en-US" dirty="0"/>
          </a:p>
        </p:txBody>
      </p:sp>
      <p:sp>
        <p:nvSpPr>
          <p:cNvPr id="3" name="Content Placeholder 2"/>
          <p:cNvSpPr>
            <a:spLocks noGrp="1"/>
          </p:cNvSpPr>
          <p:nvPr>
            <p:ph idx="1"/>
          </p:nvPr>
        </p:nvSpPr>
        <p:spPr>
          <a:xfrm>
            <a:off x="838200" y="2537927"/>
            <a:ext cx="9145555" cy="3634273"/>
          </a:xfrm>
        </p:spPr>
        <p:txBody>
          <a:bodyPr/>
          <a:lstStyle/>
          <a:p>
            <a:pPr marL="0" indent="0">
              <a:buNone/>
            </a:pPr>
            <a:endParaRPr lang="en-US" sz="1600" dirty="0" smtClean="0"/>
          </a:p>
          <a:p>
            <a:pPr marL="0" indent="0">
              <a:buNone/>
            </a:pPr>
            <a:r>
              <a:rPr lang="en-US" sz="2000" dirty="0" smtClean="0"/>
              <a:t>Community </a:t>
            </a:r>
            <a:r>
              <a:rPr lang="en-US" sz="2000" dirty="0"/>
              <a:t>Legal </a:t>
            </a:r>
            <a:r>
              <a:rPr lang="en-US" sz="2000" dirty="0" smtClean="0"/>
              <a:t>Aid</a:t>
            </a:r>
          </a:p>
          <a:p>
            <a:pPr marL="0" indent="0">
              <a:buNone/>
            </a:pPr>
            <a:r>
              <a:rPr lang="en-US" sz="2000" dirty="0" smtClean="0"/>
              <a:t>443 </a:t>
            </a:r>
            <a:r>
              <a:rPr lang="en-US" sz="2000" dirty="0"/>
              <a:t>Ouellette Avenue, Suite 200 Windsor, Ontario N9A 4J2</a:t>
            </a:r>
          </a:p>
          <a:p>
            <a:pPr marL="0" indent="0">
              <a:buNone/>
            </a:pPr>
            <a:r>
              <a:rPr lang="en-US" sz="2000" dirty="0"/>
              <a:t> </a:t>
            </a:r>
            <a:r>
              <a:rPr lang="en-US" sz="2000" dirty="0" smtClean="0"/>
              <a:t>Tel</a:t>
            </a:r>
            <a:r>
              <a:rPr lang="en-US" sz="2000" dirty="0"/>
              <a:t>: </a:t>
            </a:r>
            <a:r>
              <a:rPr lang="en-US" sz="2000" dirty="0" smtClean="0"/>
              <a:t>519.253.7150</a:t>
            </a:r>
          </a:p>
          <a:p>
            <a:pPr marL="0" indent="0">
              <a:buNone/>
            </a:pPr>
            <a:endParaRPr lang="en-US" sz="2000" dirty="0"/>
          </a:p>
          <a:p>
            <a:pPr marL="0" indent="0">
              <a:buNone/>
            </a:pPr>
            <a:endParaRPr lang="en-US" sz="2000" dirty="0" smtClean="0"/>
          </a:p>
          <a:p>
            <a:pPr marL="0" indent="0">
              <a:buNone/>
            </a:pPr>
            <a:endParaRPr lang="en-US" sz="2000" dirty="0"/>
          </a:p>
          <a:p>
            <a:pPr marL="0" indent="0">
              <a:buNone/>
            </a:pPr>
            <a:r>
              <a:rPr lang="en-US" sz="2000" dirty="0" smtClean="0"/>
              <a:t>443 </a:t>
            </a:r>
            <a:r>
              <a:rPr lang="en-US" sz="2000" dirty="0"/>
              <a:t>Ouellette Avenue, Suite 200</a:t>
            </a:r>
          </a:p>
          <a:p>
            <a:pPr marL="0" indent="0">
              <a:buNone/>
            </a:pPr>
            <a:r>
              <a:rPr lang="en-US" sz="2000" dirty="0"/>
              <a:t>Windsor, Ontario N9A 4J2 </a:t>
            </a:r>
            <a:endParaRPr lang="en-US" sz="2000" dirty="0" smtClean="0"/>
          </a:p>
          <a:p>
            <a:pPr marL="0" indent="0">
              <a:buNone/>
            </a:pPr>
            <a:r>
              <a:rPr lang="en-US" sz="2000" dirty="0" smtClean="0"/>
              <a:t>Tel</a:t>
            </a:r>
            <a:r>
              <a:rPr lang="en-US" sz="2000" dirty="0"/>
              <a:t>: 519.256.7831 </a:t>
            </a:r>
          </a:p>
          <a:p>
            <a:pPr marL="0" indent="0">
              <a:buNone/>
            </a:pPr>
            <a:endParaRPr lang="en-US" sz="1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7796" y="2537927"/>
            <a:ext cx="1568320" cy="156832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0519" y="4529211"/>
            <a:ext cx="3862873" cy="1220024"/>
          </a:xfrm>
          <a:prstGeom prst="rect">
            <a:avLst/>
          </a:prstGeom>
        </p:spPr>
      </p:pic>
    </p:spTree>
    <p:extLst>
      <p:ext uri="{BB962C8B-B14F-4D97-AF65-F5344CB8AC3E}">
        <p14:creationId xmlns:p14="http://schemas.microsoft.com/office/powerpoint/2010/main" val="17148155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Question Time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0" y="579535"/>
            <a:ext cx="9245600" cy="6134100"/>
          </a:xfrm>
          <a:prstGeom prst="rect">
            <a:avLst/>
          </a:prstGeom>
        </p:spPr>
      </p:pic>
    </p:spTree>
    <p:extLst>
      <p:ext uri="{BB962C8B-B14F-4D97-AF65-F5344CB8AC3E}">
        <p14:creationId xmlns:p14="http://schemas.microsoft.com/office/powerpoint/2010/main" val="15259845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Protect Yourself</a:t>
            </a:r>
            <a:endParaRPr lang="en-US" dirty="0"/>
          </a:p>
        </p:txBody>
      </p:sp>
      <p:sp>
        <p:nvSpPr>
          <p:cNvPr id="3" name="Content Placeholder 2"/>
          <p:cNvSpPr>
            <a:spLocks noGrp="1"/>
          </p:cNvSpPr>
          <p:nvPr>
            <p:ph idx="1"/>
          </p:nvPr>
        </p:nvSpPr>
        <p:spPr>
          <a:xfrm>
            <a:off x="663762" y="1902972"/>
            <a:ext cx="10515600" cy="4351337"/>
          </a:xfrm>
        </p:spPr>
        <p:txBody>
          <a:bodyPr>
            <a:normAutofit/>
          </a:bodyPr>
          <a:lstStyle/>
          <a:p>
            <a:r>
              <a:rPr lang="en-US" sz="2400" dirty="0" smtClean="0"/>
              <a:t>Be aware of red flags.</a:t>
            </a:r>
          </a:p>
          <a:p>
            <a:pPr lvl="1"/>
            <a:r>
              <a:rPr lang="en-US" sz="2000" dirty="0" smtClean="0"/>
              <a:t>Search the rental address on </a:t>
            </a:r>
            <a:r>
              <a:rPr lang="en-US" sz="2000" dirty="0" err="1" smtClean="0"/>
              <a:t>kijiji</a:t>
            </a:r>
            <a:r>
              <a:rPr lang="en-US" sz="2000" dirty="0" smtClean="0"/>
              <a:t> and </a:t>
            </a:r>
            <a:r>
              <a:rPr lang="en-US" sz="2000" dirty="0" err="1" smtClean="0"/>
              <a:t>craiglist</a:t>
            </a:r>
            <a:r>
              <a:rPr lang="en-US" sz="2000" dirty="0" smtClean="0"/>
              <a:t> to </a:t>
            </a:r>
            <a:r>
              <a:rPr lang="en-US" sz="2000" dirty="0"/>
              <a:t>ensure it's not a duplicate post</a:t>
            </a:r>
            <a:r>
              <a:rPr lang="en-US" sz="2000" dirty="0" smtClean="0"/>
              <a:t>.</a:t>
            </a:r>
          </a:p>
          <a:p>
            <a:pPr lvl="2"/>
            <a:r>
              <a:rPr lang="en-US" sz="1600" dirty="0" smtClean="0"/>
              <a:t>However, a duplicate post does not mean it is automatically a scam.</a:t>
            </a:r>
          </a:p>
          <a:p>
            <a:pPr lvl="1"/>
            <a:r>
              <a:rPr lang="en-US" sz="2000" dirty="0" smtClean="0"/>
              <a:t>Scammer refuses showings. </a:t>
            </a:r>
          </a:p>
          <a:p>
            <a:r>
              <a:rPr lang="en-US" sz="2400" dirty="0" smtClean="0"/>
              <a:t>When </a:t>
            </a:r>
            <a:r>
              <a:rPr lang="en-US" sz="2400" dirty="0"/>
              <a:t>searching for rentals, go to the address. Schedule a showing and confirm its availability</a:t>
            </a:r>
            <a:r>
              <a:rPr lang="en-US" sz="2400" dirty="0" smtClean="0"/>
              <a:t>.</a:t>
            </a:r>
          </a:p>
          <a:p>
            <a:r>
              <a:rPr lang="en-US" sz="2400" dirty="0" smtClean="0"/>
              <a:t>Before transferring the money to the landlord</a:t>
            </a:r>
          </a:p>
          <a:p>
            <a:pPr lvl="1"/>
            <a:r>
              <a:rPr lang="en-US" sz="2000" dirty="0" smtClean="0"/>
              <a:t>Make </a:t>
            </a:r>
            <a:r>
              <a:rPr lang="en-US" sz="2000" dirty="0"/>
              <a:t>sure </a:t>
            </a:r>
            <a:r>
              <a:rPr lang="en-US" sz="2000" dirty="0" smtClean="0"/>
              <a:t>the landlord is legitimate</a:t>
            </a: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274638"/>
            <a:ext cx="2279967" cy="1325562"/>
          </a:xfrm>
          <a:prstGeom prst="rect">
            <a:avLst/>
          </a:prstGeom>
        </p:spPr>
      </p:pic>
    </p:spTree>
    <p:extLst>
      <p:ext uri="{BB962C8B-B14F-4D97-AF65-F5344CB8AC3E}">
        <p14:creationId xmlns:p14="http://schemas.microsoft.com/office/powerpoint/2010/main" val="6759187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2482312" y="0"/>
            <a:ext cx="17156625" cy="6858000"/>
          </a:xfrm>
          <a:prstGeom prst="rect">
            <a:avLst/>
          </a:prstGeom>
        </p:spPr>
      </p:pic>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If you believe you have fallen victim to the “rental scam” </a:t>
            </a:r>
            <a:r>
              <a:rPr lang="en-US" dirty="0" smtClean="0"/>
              <a:t>Contact Windsor </a:t>
            </a:r>
            <a:r>
              <a:rPr lang="en-US" dirty="0"/>
              <a:t>Police </a:t>
            </a:r>
            <a:r>
              <a:rPr lang="en-US" dirty="0" smtClean="0"/>
              <a:t>Service – 519-255-6700 </a:t>
            </a:r>
            <a:r>
              <a:rPr lang="en-US" dirty="0"/>
              <a:t>ext. 4330.</a:t>
            </a:r>
          </a:p>
          <a:p>
            <a:r>
              <a:rPr lang="en-US" dirty="0"/>
              <a:t>Anonymous tips can be made via Crime Stoppers at 519-258-8477 or </a:t>
            </a:r>
            <a:r>
              <a:rPr lang="en-US" u="sng" dirty="0">
                <a:hlinkClick r:id="rId3"/>
              </a:rPr>
              <a:t>www.catchcrooks.com</a:t>
            </a:r>
            <a:r>
              <a:rPr lang="en-US" u="sng" dirty="0" smtClean="0">
                <a:hlinkClick r:id="rId3"/>
              </a:rPr>
              <a:t>.</a:t>
            </a:r>
            <a:endParaRPr lang="en-US" u="sng" dirty="0" smtClean="0"/>
          </a:p>
          <a:p>
            <a:r>
              <a:rPr lang="en-US" dirty="0"/>
              <a:t>You can consider taking legal action against those involved in the fraud or </a:t>
            </a:r>
            <a:r>
              <a:rPr lang="en-US" dirty="0" smtClean="0"/>
              <a:t>scam.</a:t>
            </a:r>
          </a:p>
          <a:p>
            <a:pPr lvl="1"/>
            <a:r>
              <a:rPr lang="en-US" dirty="0"/>
              <a:t>Law Society Referral </a:t>
            </a:r>
            <a:r>
              <a:rPr lang="en-US" dirty="0" smtClean="0"/>
              <a:t>Service </a:t>
            </a:r>
            <a:r>
              <a:rPr lang="en-US" dirty="0" smtClean="0">
                <a:hlinkClick r:id="rId4"/>
              </a:rPr>
              <a:t>https</a:t>
            </a:r>
            <a:r>
              <a:rPr lang="en-US" dirty="0">
                <a:hlinkClick r:id="rId4"/>
              </a:rPr>
              <a:t>://lsrs.lsuc.on.ca/lsrs</a:t>
            </a:r>
            <a:r>
              <a:rPr lang="en-US" dirty="0" smtClean="0">
                <a:hlinkClick r:id="rId4"/>
              </a:rPr>
              <a:t>/</a:t>
            </a:r>
            <a:r>
              <a:rPr lang="en-US" dirty="0" smtClean="0"/>
              <a:t> provides 30 minutes of free legal advice.</a:t>
            </a:r>
          </a:p>
          <a:p>
            <a:pPr lvl="1"/>
            <a:endParaRPr lang="en-US" dirty="0"/>
          </a:p>
        </p:txBody>
      </p:sp>
    </p:spTree>
    <p:extLst>
      <p:ext uri="{BB962C8B-B14F-4D97-AF65-F5344CB8AC3E}">
        <p14:creationId xmlns:p14="http://schemas.microsoft.com/office/powerpoint/2010/main" val="609601603"/>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5554 0.25" pathEditMode="relative" ptsTypes="AA">
                                      <p:cBhvr>
                                        <p:cTn id="6" dur="30000" fill="hold"/>
                                        <p:tgtEl>
                                          <p:spTgt spid="4"/>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4"/>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5554 0.25 L 0 0" pathEditMode="relative" ptsTypes="AA">
                                      <p:cBhvr>
                                        <p:cTn id="11" dur="30000" fill="hold"/>
                                        <p:tgtEl>
                                          <p:spTgt spid="4"/>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4"/>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4"/>
                                        </p:tgtEl>
                                        <p:attrNameLst>
                                          <p:attrName>ppt_x</p:attrName>
                                          <p:attrName>ppt_y</p:attrName>
                                        </p:attrNameLst>
                                      </p:cBhvr>
                                    </p:animMotion>
                                  </p:childTnLst>
                                </p:cTn>
                              </p:par>
                            </p:childTnLst>
                          </p:cTn>
                        </p:par>
                      </p:childTnLst>
                    </p:cTn>
                  </p:par>
                </p:childTnLst>
              </p:cTn>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i="1" u="sng" dirty="0" smtClean="0"/>
              <a:t>R</a:t>
            </a:r>
            <a:r>
              <a:rPr lang="en-CA" i="1" dirty="0" smtClean="0"/>
              <a:t>esidential </a:t>
            </a:r>
            <a:r>
              <a:rPr lang="en-CA" i="1" u="sng" dirty="0"/>
              <a:t>T</a:t>
            </a:r>
            <a:r>
              <a:rPr lang="en-CA" i="1" dirty="0"/>
              <a:t>enancies </a:t>
            </a:r>
            <a:r>
              <a:rPr lang="en-CA" i="1" u="sng" dirty="0"/>
              <a:t>A</a:t>
            </a:r>
            <a:r>
              <a:rPr lang="en-CA" i="1" dirty="0"/>
              <a:t>ct</a:t>
            </a:r>
            <a:endParaRPr lang="en-US" dirty="0"/>
          </a:p>
        </p:txBody>
      </p:sp>
      <p:sp>
        <p:nvSpPr>
          <p:cNvPr id="7" name="Content Placeholder 6"/>
          <p:cNvSpPr>
            <a:spLocks noGrp="1"/>
          </p:cNvSpPr>
          <p:nvPr>
            <p:ph idx="1"/>
          </p:nvPr>
        </p:nvSpPr>
        <p:spPr>
          <a:xfrm>
            <a:off x="838200" y="1858963"/>
            <a:ext cx="10515600" cy="4351337"/>
          </a:xfrm>
        </p:spPr>
        <p:txBody>
          <a:bodyPr>
            <a:normAutofit/>
          </a:bodyPr>
          <a:lstStyle/>
          <a:p>
            <a:r>
              <a:rPr lang="en-CA" dirty="0"/>
              <a:t>Ontario law</a:t>
            </a:r>
            <a:r>
              <a:rPr lang="en-CA" dirty="0" smtClean="0"/>
              <a:t>.</a:t>
            </a:r>
          </a:p>
          <a:p>
            <a:endParaRPr lang="en-US" dirty="0" smtClean="0"/>
          </a:p>
          <a:p>
            <a:r>
              <a:rPr lang="en-US" dirty="0" smtClean="0"/>
              <a:t>The </a:t>
            </a:r>
            <a:r>
              <a:rPr lang="en-US" dirty="0"/>
              <a:t>“RTA</a:t>
            </a:r>
            <a:r>
              <a:rPr lang="en-US" dirty="0" smtClean="0"/>
              <a:t>”.</a:t>
            </a:r>
          </a:p>
          <a:p>
            <a:pPr lvl="1"/>
            <a:r>
              <a:rPr lang="en-US" dirty="0"/>
              <a:t>is the law that sets the rules for rent increases, evictions, repairs, and many other issues that affect tenants</a:t>
            </a:r>
            <a:r>
              <a:rPr lang="en-US" dirty="0" smtClean="0"/>
              <a:t>.</a:t>
            </a:r>
            <a:endParaRPr lang="en-CA" dirty="0"/>
          </a:p>
          <a:p>
            <a:pPr marL="0" indent="0">
              <a:buNone/>
            </a:pPr>
            <a:endParaRPr lang="en-CA"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1800" y="274638"/>
            <a:ext cx="3302000" cy="1838530"/>
          </a:xfrm>
          <a:prstGeom prst="rect">
            <a:avLst/>
          </a:prstGeom>
        </p:spPr>
      </p:pic>
    </p:spTree>
    <p:extLst>
      <p:ext uri="{BB962C8B-B14F-4D97-AF65-F5344CB8AC3E}">
        <p14:creationId xmlns:p14="http://schemas.microsoft.com/office/powerpoint/2010/main" val="3817970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i="1" u="sng" dirty="0"/>
              <a:t>R</a:t>
            </a:r>
            <a:r>
              <a:rPr lang="en-CA" i="1" dirty="0"/>
              <a:t>esidential </a:t>
            </a:r>
            <a:r>
              <a:rPr lang="en-CA" i="1" u="sng" dirty="0"/>
              <a:t>T</a:t>
            </a:r>
            <a:r>
              <a:rPr lang="en-CA" i="1" dirty="0"/>
              <a:t>enancies </a:t>
            </a:r>
            <a:r>
              <a:rPr lang="en-CA" i="1" u="sng" dirty="0"/>
              <a:t>A</a:t>
            </a:r>
            <a:r>
              <a:rPr lang="en-CA" i="1" dirty="0"/>
              <a:t>ct</a:t>
            </a:r>
            <a:endParaRPr lang="en-US" dirty="0"/>
          </a:p>
        </p:txBody>
      </p:sp>
      <p:sp>
        <p:nvSpPr>
          <p:cNvPr id="3" name="Content Placeholder 2"/>
          <p:cNvSpPr>
            <a:spLocks noGrp="1"/>
          </p:cNvSpPr>
          <p:nvPr>
            <p:ph idx="1"/>
          </p:nvPr>
        </p:nvSpPr>
        <p:spPr/>
        <p:txBody>
          <a:bodyPr/>
          <a:lstStyle/>
          <a:p>
            <a:r>
              <a:rPr lang="en-CA" dirty="0" smtClean="0"/>
              <a:t>RTA </a:t>
            </a:r>
            <a:r>
              <a:rPr lang="en-CA" u="sng" dirty="0" smtClean="0"/>
              <a:t>does </a:t>
            </a:r>
            <a:r>
              <a:rPr lang="en-CA" u="sng" dirty="0"/>
              <a:t>not </a:t>
            </a:r>
            <a:r>
              <a:rPr lang="en-CA" dirty="0"/>
              <a:t>always </a:t>
            </a:r>
            <a:r>
              <a:rPr lang="en-CA" dirty="0" smtClean="0"/>
              <a:t>apply:</a:t>
            </a:r>
            <a:endParaRPr lang="en-CA" dirty="0"/>
          </a:p>
          <a:p>
            <a:pPr lvl="1"/>
            <a:r>
              <a:rPr lang="en-US" dirty="0"/>
              <a:t>Student residence or dormitories;</a:t>
            </a:r>
          </a:p>
          <a:p>
            <a:pPr lvl="1"/>
            <a:r>
              <a:rPr lang="en-US" dirty="0"/>
              <a:t>Units that are used on a seasonal or temporary basis; or</a:t>
            </a:r>
          </a:p>
          <a:p>
            <a:pPr lvl="1"/>
            <a:r>
              <a:rPr lang="en-US" dirty="0"/>
              <a:t>Those sharing a kitchen or bathroom with their </a:t>
            </a:r>
            <a:r>
              <a:rPr lang="en-US" dirty="0" smtClean="0"/>
              <a:t>landlord or a member of the landlord’s family</a:t>
            </a:r>
            <a:endParaRPr lang="en-CA"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83285"/>
            <a:ext cx="2538393" cy="168918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5687" y="4883284"/>
            <a:ext cx="2357196" cy="168918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10177" y="4883284"/>
            <a:ext cx="2535824" cy="168918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3294" y="4883284"/>
            <a:ext cx="2330203" cy="168918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38076" y="4747043"/>
            <a:ext cx="1953924" cy="1962647"/>
          </a:xfrm>
          <a:prstGeom prst="rect">
            <a:avLst/>
          </a:prstGeom>
        </p:spPr>
      </p:pic>
    </p:spTree>
    <p:extLst>
      <p:ext uri="{BB962C8B-B14F-4D97-AF65-F5344CB8AC3E}">
        <p14:creationId xmlns:p14="http://schemas.microsoft.com/office/powerpoint/2010/main" val="6331107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Landlord and Tenant Board (LTB) </a:t>
            </a:r>
          </a:p>
        </p:txBody>
      </p:sp>
      <p:sp>
        <p:nvSpPr>
          <p:cNvPr id="3" name="Content Placeholder 2"/>
          <p:cNvSpPr>
            <a:spLocks noGrp="1"/>
          </p:cNvSpPr>
          <p:nvPr>
            <p:ph idx="1"/>
          </p:nvPr>
        </p:nvSpPr>
        <p:spPr/>
        <p:txBody>
          <a:bodyPr/>
          <a:lstStyle/>
          <a:p>
            <a:r>
              <a:rPr lang="en-US" dirty="0" smtClean="0"/>
              <a:t>Resolve </a:t>
            </a:r>
            <a:r>
              <a:rPr lang="en-US" dirty="0"/>
              <a:t>disputes between landlords and tenants through mediation or adjudication</a:t>
            </a:r>
          </a:p>
          <a:p>
            <a:r>
              <a:rPr lang="en-US" dirty="0" smtClean="0"/>
              <a:t>Provide </a:t>
            </a:r>
            <a:r>
              <a:rPr lang="en-US" dirty="0"/>
              <a:t>information to landlords and tenants about their rights and </a:t>
            </a:r>
            <a:r>
              <a:rPr lang="en-US" dirty="0" smtClean="0"/>
              <a:t>responsibilities. </a:t>
            </a:r>
          </a:p>
          <a:p>
            <a:endParaRPr lang="en-US" dirty="0"/>
          </a:p>
        </p:txBody>
      </p:sp>
    </p:spTree>
    <p:extLst>
      <p:ext uri="{BB962C8B-B14F-4D97-AF65-F5344CB8AC3E}">
        <p14:creationId xmlns:p14="http://schemas.microsoft.com/office/powerpoint/2010/main" val="11952641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Landlord and Tenant Board (LTB) </a:t>
            </a:r>
          </a:p>
        </p:txBody>
      </p:sp>
      <p:sp>
        <p:nvSpPr>
          <p:cNvPr id="3" name="Content Placeholder 2"/>
          <p:cNvSpPr>
            <a:spLocks noGrp="1"/>
          </p:cNvSpPr>
          <p:nvPr>
            <p:ph idx="1"/>
          </p:nvPr>
        </p:nvSpPr>
        <p:spPr>
          <a:xfrm>
            <a:off x="838200" y="1820863"/>
            <a:ext cx="7644318" cy="4572001"/>
          </a:xfrm>
        </p:spPr>
        <p:txBody>
          <a:bodyPr>
            <a:normAutofit/>
          </a:bodyPr>
          <a:lstStyle/>
          <a:p>
            <a:r>
              <a:rPr lang="en-US" sz="1600" dirty="0"/>
              <a:t>http://</a:t>
            </a:r>
            <a:r>
              <a:rPr lang="en-US" sz="1600" dirty="0" err="1"/>
              <a:t>www.sjto.gov.on.ca</a:t>
            </a:r>
            <a:r>
              <a:rPr lang="en-US" sz="1600" dirty="0"/>
              <a:t>/</a:t>
            </a:r>
            <a:r>
              <a:rPr lang="en-US" sz="1600" dirty="0" err="1"/>
              <a:t>ltb</a:t>
            </a:r>
            <a:r>
              <a:rPr lang="en-US" sz="1600" dirty="0"/>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275" y="1538728"/>
            <a:ext cx="8004243" cy="4854136"/>
          </a:xfrm>
          <a:prstGeom prst="rect">
            <a:avLst/>
          </a:prstGeom>
        </p:spPr>
      </p:pic>
      <p:sp>
        <p:nvSpPr>
          <p:cNvPr id="5" name="TextBox 4"/>
          <p:cNvSpPr txBox="1"/>
          <p:nvPr/>
        </p:nvSpPr>
        <p:spPr>
          <a:xfrm>
            <a:off x="8482518" y="4106863"/>
            <a:ext cx="3524657" cy="677108"/>
          </a:xfrm>
          <a:prstGeom prst="rect">
            <a:avLst/>
          </a:prstGeom>
          <a:noFill/>
        </p:spPr>
        <p:txBody>
          <a:bodyPr wrap="square" rtlCol="0">
            <a:spAutoFit/>
          </a:bodyPr>
          <a:lstStyle/>
          <a:p>
            <a:r>
              <a:rPr lang="en-US" sz="2000" dirty="0">
                <a:solidFill>
                  <a:srgbClr val="FF0000"/>
                </a:solidFill>
              </a:rPr>
              <a:t>http://</a:t>
            </a:r>
            <a:r>
              <a:rPr lang="en-US" sz="2000" dirty="0" err="1">
                <a:solidFill>
                  <a:srgbClr val="FF0000"/>
                </a:solidFill>
              </a:rPr>
              <a:t>www.sjto.gov.on.ca</a:t>
            </a:r>
            <a:r>
              <a:rPr lang="en-US" sz="2000" dirty="0">
                <a:solidFill>
                  <a:srgbClr val="FF0000"/>
                </a:solidFill>
              </a:rPr>
              <a:t>/</a:t>
            </a:r>
            <a:r>
              <a:rPr lang="en-US" sz="2000" dirty="0" err="1">
                <a:solidFill>
                  <a:srgbClr val="FF0000"/>
                </a:solidFill>
              </a:rPr>
              <a:t>ltb</a:t>
            </a:r>
            <a:r>
              <a:rPr lang="en-US" sz="2000" dirty="0">
                <a:solidFill>
                  <a:srgbClr val="FF0000"/>
                </a:solidFill>
              </a:rPr>
              <a:t>/</a:t>
            </a:r>
          </a:p>
          <a:p>
            <a:endParaRPr lang="en-US" dirty="0"/>
          </a:p>
        </p:txBody>
      </p:sp>
    </p:spTree>
    <p:extLst>
      <p:ext uri="{BB962C8B-B14F-4D97-AF65-F5344CB8AC3E}">
        <p14:creationId xmlns:p14="http://schemas.microsoft.com/office/powerpoint/2010/main" val="530533796"/>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Blank">
  <a:themeElements>
    <a:clrScheme name="Office">
      <a:dk1>
        <a:sysClr val="windowText" lastClr="000000"/>
      </a:dk1>
      <a:lt1>
        <a:sysClr val="window" lastClr="FFFFFF"/>
      </a:lt1>
      <a:dk2>
        <a:srgbClr val="6E747A"/>
      </a:dk2>
      <a:lt2>
        <a:srgbClr val="E7E6E6"/>
      </a:lt2>
      <a:accent1>
        <a:srgbClr val="5B9BD5"/>
      </a:accent1>
      <a:accent2>
        <a:srgbClr val="ED7D31"/>
      </a:accent2>
      <a:accent3>
        <a:srgbClr val="A5A5A5"/>
      </a:accent3>
      <a:accent4>
        <a:srgbClr val="FFC000"/>
      </a:accent4>
      <a:accent5>
        <a:srgbClr val="4472C4"/>
      </a:accent5>
      <a:accent6>
        <a:srgbClr val="70AD47"/>
      </a:accent6>
      <a:hlink>
        <a:srgbClr val="085296"/>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8AA3A3A77B41844B910FB73D4A17C11" ma:contentTypeVersion="8" ma:contentTypeDescription="Create a new document." ma:contentTypeScope="" ma:versionID="f073e4e6c0dc0e7f418a615ee5b40afb">
  <xsd:schema xmlns:xsd="http://www.w3.org/2001/XMLSchema" xmlns:xs="http://www.w3.org/2001/XMLSchema" xmlns:p="http://schemas.microsoft.com/office/2006/metadata/properties" xmlns:ns2="876ea52b-8976-48a3-8173-d28def5b1223" xmlns:ns3="c290624a-be8e-4435-855c-b5976b1d6fc6" targetNamespace="http://schemas.microsoft.com/office/2006/metadata/properties" ma:root="true" ma:fieldsID="eb2c69618a3200195c1aa97599d57485" ns2:_="" ns3:_="">
    <xsd:import namespace="876ea52b-8976-48a3-8173-d28def5b1223"/>
    <xsd:import namespace="c290624a-be8e-4435-855c-b5976b1d6fc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Location"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6ea52b-8976-48a3-8173-d28def5b122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290624a-be8e-4435-855c-b5976b1d6fc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A71A7C-C4C2-4A93-93A9-E00444675ECA}"/>
</file>

<file path=customXml/itemProps2.xml><?xml version="1.0" encoding="utf-8"?>
<ds:datastoreItem xmlns:ds="http://schemas.openxmlformats.org/officeDocument/2006/customXml" ds:itemID="{5EB765F2-7180-4F82-9BE1-5E98D3AB51A1}"/>
</file>

<file path=docProps/app.xml><?xml version="1.0" encoding="utf-8"?>
<Properties xmlns="http://schemas.openxmlformats.org/officeDocument/2006/extended-properties" xmlns:vt="http://schemas.openxmlformats.org/officeDocument/2006/docPropsVTypes">
  <Template>TM02892315[[fn=Wisp]]</Template>
  <TotalTime>8291</TotalTime>
  <Words>1595</Words>
  <Application>Microsoft Macintosh PowerPoint</Application>
  <PresentationFormat>Widescreen</PresentationFormat>
  <Paragraphs>210</Paragraphs>
  <Slides>36</Slides>
  <Notes>15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36</vt:i4>
      </vt:variant>
    </vt:vector>
  </HeadingPairs>
  <TitlesOfParts>
    <vt:vector size="45" baseType="lpstr">
      <vt:lpstr>Bernard MT Condensed</vt:lpstr>
      <vt:lpstr>Calibri Light</vt:lpstr>
      <vt:lpstr>MS PGothic</vt:lpstr>
      <vt:lpstr>Wingdings 2</vt:lpstr>
      <vt:lpstr>Arial</vt:lpstr>
      <vt:lpstr>Calibri</vt:lpstr>
      <vt:lpstr>HDOfficeLightV0</vt:lpstr>
      <vt:lpstr>1_HDOfficeLightV0</vt:lpstr>
      <vt:lpstr>Blank</vt:lpstr>
      <vt:lpstr>PowerPoint Presentation</vt:lpstr>
      <vt:lpstr>Today…</vt:lpstr>
      <vt:lpstr>Finding a Place</vt:lpstr>
      <vt:lpstr>How to Protect Yourself</vt:lpstr>
      <vt:lpstr>PowerPoint Presentation</vt:lpstr>
      <vt:lpstr>Residential Tenancies Act</vt:lpstr>
      <vt:lpstr>Residential Tenancies Act</vt:lpstr>
      <vt:lpstr>The Landlord and Tenant Board (LTB) </vt:lpstr>
      <vt:lpstr>The Landlord and Tenant Board (LTB) </vt:lpstr>
      <vt:lpstr>Tenancy Agreement</vt:lpstr>
      <vt:lpstr>PowerPoint Presentation</vt:lpstr>
      <vt:lpstr>Tenancy Agreement</vt:lpstr>
      <vt:lpstr>PowerPoint Presentation</vt:lpstr>
      <vt:lpstr>Tenant Rights and Responsibilities</vt:lpstr>
      <vt:lpstr>Tenant Rights and Responsibilities</vt:lpstr>
      <vt:lpstr>Landlord Rights and Responsibilities </vt:lpstr>
      <vt:lpstr>When you have a pest or maintenance problem</vt:lpstr>
      <vt:lpstr>When you have a pest or maintenance problem</vt:lpstr>
      <vt:lpstr>PowerPoint Presentation</vt:lpstr>
      <vt:lpstr>PowerPoint Presentation</vt:lpstr>
      <vt:lpstr>Landlord Refusing to Make Repairs</vt:lpstr>
      <vt:lpstr>PowerPoint Presentation</vt:lpstr>
      <vt:lpstr>Who Are Roommates? </vt:lpstr>
      <vt:lpstr>Joint Tenants</vt:lpstr>
      <vt:lpstr>Joint Tenants</vt:lpstr>
      <vt:lpstr>Joint Tenants</vt:lpstr>
      <vt:lpstr>Joint Tenants</vt:lpstr>
      <vt:lpstr>PowerPoint Presentation</vt:lpstr>
      <vt:lpstr>Joint Tenants</vt:lpstr>
      <vt:lpstr>Tenancy in Common</vt:lpstr>
      <vt:lpstr>Tenancy in Common</vt:lpstr>
      <vt:lpstr>Tenancy in Common</vt:lpstr>
      <vt:lpstr>Summary</vt:lpstr>
      <vt:lpstr>Educate Yourself</vt:lpstr>
      <vt:lpstr>There is help out there</vt:lpstr>
      <vt:lpstr>PowerPoint Presentation</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Colombo</dc:creator>
  <cp:lastModifiedBy>beingnaz16@gmail.com</cp:lastModifiedBy>
  <cp:revision>107</cp:revision>
  <dcterms:created xsi:type="dcterms:W3CDTF">2016-03-06T01:33:11Z</dcterms:created>
  <dcterms:modified xsi:type="dcterms:W3CDTF">2018-03-19T17:16:10Z</dcterms:modified>
</cp:coreProperties>
</file>